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Proxima Nova"/>
      <p:regular r:id="rId79"/>
      <p:bold r:id="rId80"/>
      <p:italic r:id="rId81"/>
      <p:boldItalic r:id="rId82"/>
    </p:embeddedFont>
    <p:embeddedFont>
      <p:font typeface="Roboto Mono"/>
      <p:regular r:id="rId83"/>
      <p:bold r:id="rId84"/>
      <p:italic r:id="rId85"/>
      <p:boldItalic r:id="rId86"/>
    </p:embeddedFont>
    <p:embeddedFont>
      <p:font typeface="Alfa Slab One"/>
      <p:regular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8D4180-8961-41C9-94F8-8CA50F219DAD}">
  <a:tblStyle styleId="{3C8D4180-8961-41C9-94F8-8CA50F219D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Mono-bold.fntdata"/><Relationship Id="rId83" Type="http://schemas.openxmlformats.org/officeDocument/2006/relationships/font" Target="fonts/RobotoMono-regular.fntdata"/><Relationship Id="rId42" Type="http://schemas.openxmlformats.org/officeDocument/2006/relationships/slide" Target="slides/slide36.xml"/><Relationship Id="rId86" Type="http://schemas.openxmlformats.org/officeDocument/2006/relationships/font" Target="fonts/RobotoMono-boldItalic.fntdata"/><Relationship Id="rId41" Type="http://schemas.openxmlformats.org/officeDocument/2006/relationships/slide" Target="slides/slide35.xml"/><Relationship Id="rId85" Type="http://schemas.openxmlformats.org/officeDocument/2006/relationships/font" Target="fonts/RobotoMono-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AlfaSlabOne-regular.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regular.fnt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8d755be04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d755be04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8d755be04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d755be04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d755be04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d755be04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8d755be04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d755be04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d755be04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d755be04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8d7bb4b56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8d7bb4b56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9bb10fcf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9bb10fcf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bb10fcf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bb10fcf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9bb10fcf0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9bb10fcf0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9bb10fcf0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9bb10fcf0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8d755be04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8d755be04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8d7bb4b5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8d7bb4b5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8d7bb4b5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8d7bb4b5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8d7bb4b5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8d7bb4b5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8d7bb4b56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8d7bb4b56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8d7bb4b56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8d7bb4b56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8d7bb4b56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8d7bb4b56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d7bb4b56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8d7bb4b56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8d7bb4b56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8d7bb4b56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8d7bb4b56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8d7bb4b56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d7bb4b56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8d7bb4b56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9bb10fcf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9bb10fcf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8d7bb4b56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8d7bb4b56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d7bb4b56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d7bb4b56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d7bb4b56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d7bb4b56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d7bb4b56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8d7bb4b56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8dc5ca4c4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8dc5ca4c4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8dc5ca4c4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8dc5ca4c4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8dc5ca4c4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8dc5ca4c4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dc5ca4c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8dc5ca4c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dc5ca4c4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dc5ca4c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8dc5ca4c4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8dc5ca4c4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8d755be04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8d755be04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8dc5ca4c4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8dc5ca4c4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8dc5ca4c4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8dc5ca4c4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8dc5ca4c4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8dc5ca4c4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8dc5ca4c4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8dc5ca4c4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9bb10fcf0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9bb10fcf0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9bb10fcf0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9bb10fcf0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8dc5ca4c4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8dc5ca4c4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dc5ca4c4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8dc5ca4c4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8dc5ca4c4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8dc5ca4c4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dc5ca4c4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8dc5ca4c4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8d755be04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8d755be04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9bb10fcf0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9bb10fcf0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8dc5ca4c4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8dc5ca4c4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d7bb4b56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8d7bb4b56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8d7bb4b56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8d7bb4b56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8d7bb4b56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8d7bb4b56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8d7bb4b56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8d7bb4b56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9bb10fcf0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9bb10fcf0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9bb10fcf0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9bb10fcf0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9bb10fcf0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9bb10fcf0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9bb10fcf0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9bb10fcf0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8d755be04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8d755be04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8d7bb4b56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8d7bb4b56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8d7bb4b561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8d7bb4b56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8d7bb4b56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8d7bb4b56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8d7bb4b56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8d7bb4b56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8d7bb4b56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8d7bb4b56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8d7bb4b561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8d7bb4b56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d7bb4b56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8d7bb4b56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8d7bb4b56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8d7bb4b56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8dc5ca4c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8dc5ca4c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8dc5ca4c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8dc5ca4c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d755be04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8d755be04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8dc5ca4c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8dc5ca4c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8dc5ca4c4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8dc5ca4c4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8d7bb4b56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8d7bb4b56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8d755be04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8d755be04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8d755be04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8d755be04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a cute cartoon cat is thinking about something while holding its chin . (provided by Tenor)" id="56" name="Google Shape;56;p13"/>
          <p:cNvPicPr preferRelativeResize="0"/>
          <p:nvPr/>
        </p:nvPicPr>
        <p:blipFill>
          <a:blip r:embed="rId3">
            <a:alphaModFix/>
          </a:blip>
          <a:stretch>
            <a:fillRect/>
          </a:stretch>
        </p:blipFill>
        <p:spPr>
          <a:xfrm>
            <a:off x="1244900" y="2571750"/>
            <a:ext cx="2925088" cy="2309750"/>
          </a:xfrm>
          <a:prstGeom prst="rect">
            <a:avLst/>
          </a:prstGeom>
          <a:noFill/>
          <a:ln>
            <a:noFill/>
          </a:ln>
        </p:spPr>
      </p:pic>
      <p:sp>
        <p:nvSpPr>
          <p:cNvPr id="57" name="Google Shape;57;p13"/>
          <p:cNvSpPr/>
          <p:nvPr/>
        </p:nvSpPr>
        <p:spPr>
          <a:xfrm>
            <a:off x="1935675" y="495225"/>
            <a:ext cx="5985300" cy="2410800"/>
          </a:xfrm>
          <a:prstGeom prst="cloudCallout">
            <a:avLst>
              <a:gd fmla="val -20833" name="adj1"/>
              <a:gd fmla="val 625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8" name="Google Shape;58;p13"/>
          <p:cNvSpPr txBox="1"/>
          <p:nvPr/>
        </p:nvSpPr>
        <p:spPr>
          <a:xfrm>
            <a:off x="3289475" y="1021275"/>
            <a:ext cx="3515100" cy="111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800">
                <a:solidFill>
                  <a:schemeClr val="accent3"/>
                </a:solidFill>
              </a:rPr>
              <a:t>What is Backend Development 🤔 ?</a:t>
            </a:r>
            <a:endParaRPr b="1" sz="2800">
              <a:solidFill>
                <a:schemeClr val="accent3"/>
              </a:solidFill>
            </a:endParaRPr>
          </a:p>
        </p:txBody>
      </p:sp>
      <p:sp>
        <p:nvSpPr>
          <p:cNvPr id="59" name="Google Shape;59;p13"/>
          <p:cNvSpPr txBox="1"/>
          <p:nvPr/>
        </p:nvSpPr>
        <p:spPr>
          <a:xfrm>
            <a:off x="7051400" y="4663750"/>
            <a:ext cx="1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Nodejs Vs Traditional Technology</a:t>
            </a:r>
            <a:endParaRPr>
              <a:solidFill>
                <a:srgbClr val="6AA84F"/>
              </a:solidFill>
            </a:endParaRPr>
          </a:p>
        </p:txBody>
      </p:sp>
      <p:sp>
        <p:nvSpPr>
          <p:cNvPr id="129" name="Google Shape;129;p22"/>
          <p:cNvSpPr txBox="1"/>
          <p:nvPr/>
        </p:nvSpPr>
        <p:spPr>
          <a:xfrm>
            <a:off x="486900" y="1460675"/>
            <a:ext cx="59376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Node.js:</a:t>
            </a:r>
            <a:r>
              <a:rPr lang="en-GB" sz="1800"/>
              <a:t> JavaScript everywhere, single language</a:t>
            </a:r>
            <a:endParaRPr sz="1800"/>
          </a:p>
          <a:p>
            <a:pPr indent="-342900" lvl="0" marL="457200" rtl="0" algn="l">
              <a:lnSpc>
                <a:spcPct val="115000"/>
              </a:lnSpc>
              <a:spcBef>
                <a:spcPts val="0"/>
              </a:spcBef>
              <a:spcAft>
                <a:spcPts val="0"/>
              </a:spcAft>
              <a:buSzPts val="1800"/>
              <a:buChar char="●"/>
            </a:pPr>
            <a:r>
              <a:rPr b="1" lang="en-GB" sz="1800"/>
              <a:t>PHP:</a:t>
            </a:r>
            <a:r>
              <a:rPr lang="en-GB" sz="1800"/>
              <a:t> Easy to learn, widely supported hosting</a:t>
            </a:r>
            <a:endParaRPr sz="1800"/>
          </a:p>
          <a:p>
            <a:pPr indent="-342900" lvl="0" marL="457200" rtl="0" algn="l">
              <a:lnSpc>
                <a:spcPct val="115000"/>
              </a:lnSpc>
              <a:spcBef>
                <a:spcPts val="0"/>
              </a:spcBef>
              <a:spcAft>
                <a:spcPts val="0"/>
              </a:spcAft>
              <a:buSzPts val="1800"/>
              <a:buChar char="●"/>
            </a:pPr>
            <a:r>
              <a:rPr b="1" lang="en-GB" sz="1800"/>
              <a:t>Java:</a:t>
            </a:r>
            <a:r>
              <a:rPr lang="en-GB" sz="1800"/>
              <a:t> Enterprise-grade, strongly typed, verbose</a:t>
            </a:r>
            <a:endParaRPr sz="1800"/>
          </a:p>
          <a:p>
            <a:pPr indent="-342900" lvl="0" marL="457200" rtl="0" algn="l">
              <a:lnSpc>
                <a:spcPct val="115000"/>
              </a:lnSpc>
              <a:spcBef>
                <a:spcPts val="0"/>
              </a:spcBef>
              <a:spcAft>
                <a:spcPts val="0"/>
              </a:spcAft>
              <a:buSzPts val="1800"/>
              <a:buChar char="●"/>
            </a:pPr>
            <a:r>
              <a:rPr b="1" lang="en-GB" sz="1800"/>
              <a:t>Python:</a:t>
            </a:r>
            <a:r>
              <a:rPr lang="en-GB" sz="1800"/>
              <a:t> Clean syntax, great for data science</a:t>
            </a:r>
            <a:endParaRPr sz="1800"/>
          </a:p>
          <a:p>
            <a:pPr indent="-342900" lvl="0" marL="457200" rtl="0" algn="l">
              <a:lnSpc>
                <a:spcPct val="115000"/>
              </a:lnSpc>
              <a:spcBef>
                <a:spcPts val="0"/>
              </a:spcBef>
              <a:spcAft>
                <a:spcPts val="0"/>
              </a:spcAft>
              <a:buSzPts val="1800"/>
              <a:buChar char="●"/>
            </a:pPr>
            <a:r>
              <a:rPr b="1" lang="en-GB" sz="1800"/>
              <a:t>Node.js Advantages:</a:t>
            </a:r>
            <a:r>
              <a:rPr lang="en-GB" sz="1800"/>
              <a:t> Fast development, JSON native, real-time </a:t>
            </a:r>
            <a:endParaRPr sz="1800"/>
          </a:p>
          <a:p>
            <a:pPr indent="-342900" lvl="0" marL="457200" rtl="0" algn="l">
              <a:lnSpc>
                <a:spcPct val="115000"/>
              </a:lnSpc>
              <a:spcBef>
                <a:spcPts val="0"/>
              </a:spcBef>
              <a:spcAft>
                <a:spcPts val="0"/>
              </a:spcAft>
              <a:buSzPts val="1800"/>
              <a:buChar char="●"/>
            </a:pPr>
            <a:r>
              <a:rPr b="1" lang="en-GB" sz="1800"/>
              <a:t>When to choose Node.js: </a:t>
            </a:r>
            <a:r>
              <a:rPr lang="en-GB" sz="1800"/>
              <a:t>APIs, real-time apps, microservices</a:t>
            </a:r>
            <a:endParaRPr sz="1800"/>
          </a:p>
        </p:txBody>
      </p:sp>
      <p:sp>
        <p:nvSpPr>
          <p:cNvPr id="130" name="Google Shape;130;p22"/>
          <p:cNvSpPr txBox="1"/>
          <p:nvPr/>
        </p:nvSpPr>
        <p:spPr>
          <a:xfrm>
            <a:off x="7140650" y="4541000"/>
            <a:ext cx="15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NodeJs Module System</a:t>
            </a:r>
            <a:endParaRPr>
              <a:solidFill>
                <a:srgbClr val="6AA84F"/>
              </a:solidFill>
            </a:endParaRPr>
          </a:p>
        </p:txBody>
      </p:sp>
      <p:sp>
        <p:nvSpPr>
          <p:cNvPr id="136" name="Google Shape;136;p23"/>
          <p:cNvSpPr txBox="1"/>
          <p:nvPr/>
        </p:nvSpPr>
        <p:spPr>
          <a:xfrm>
            <a:off x="415650" y="1721925"/>
            <a:ext cx="50826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Modules:</a:t>
            </a:r>
            <a:r>
              <a:rPr lang="en-GB" sz="1800"/>
              <a:t> Reusable blocks of code</a:t>
            </a:r>
            <a:endParaRPr sz="1800"/>
          </a:p>
          <a:p>
            <a:pPr indent="-342900" lvl="0" marL="457200" rtl="0" algn="l">
              <a:lnSpc>
                <a:spcPct val="115000"/>
              </a:lnSpc>
              <a:spcBef>
                <a:spcPts val="0"/>
              </a:spcBef>
              <a:spcAft>
                <a:spcPts val="0"/>
              </a:spcAft>
              <a:buSzPts val="1800"/>
              <a:buChar char="●"/>
            </a:pPr>
            <a:r>
              <a:rPr b="1" lang="en-GB" sz="1800"/>
              <a:t>CommonJS:</a:t>
            </a:r>
            <a:r>
              <a:rPr lang="en-GB" sz="1800"/>
              <a:t> require() and module.exports</a:t>
            </a:r>
            <a:endParaRPr sz="1800"/>
          </a:p>
          <a:p>
            <a:pPr indent="-342900" lvl="0" marL="457200" rtl="0" algn="l">
              <a:lnSpc>
                <a:spcPct val="115000"/>
              </a:lnSpc>
              <a:spcBef>
                <a:spcPts val="0"/>
              </a:spcBef>
              <a:spcAft>
                <a:spcPts val="0"/>
              </a:spcAft>
              <a:buSzPts val="1800"/>
              <a:buChar char="●"/>
            </a:pPr>
            <a:r>
              <a:rPr b="1" lang="en-GB" sz="1800"/>
              <a:t>Built-in modules:</a:t>
            </a:r>
            <a:r>
              <a:rPr lang="en-GB" sz="1800"/>
              <a:t> No installation needed</a:t>
            </a:r>
            <a:endParaRPr sz="1800"/>
          </a:p>
          <a:p>
            <a:pPr indent="-342900" lvl="0" marL="457200" rtl="0" algn="l">
              <a:lnSpc>
                <a:spcPct val="115000"/>
              </a:lnSpc>
              <a:spcBef>
                <a:spcPts val="0"/>
              </a:spcBef>
              <a:spcAft>
                <a:spcPts val="0"/>
              </a:spcAft>
              <a:buSzPts val="1800"/>
              <a:buChar char="●"/>
            </a:pPr>
            <a:r>
              <a:rPr b="1" lang="en-GB" sz="1800"/>
              <a:t>Local modules:</a:t>
            </a:r>
            <a:r>
              <a:rPr lang="en-GB" sz="1800"/>
              <a:t> Your custom modules</a:t>
            </a:r>
            <a:endParaRPr sz="1800"/>
          </a:p>
          <a:p>
            <a:pPr indent="-342900" lvl="0" marL="457200" rtl="0" algn="l">
              <a:lnSpc>
                <a:spcPct val="115000"/>
              </a:lnSpc>
              <a:spcBef>
                <a:spcPts val="0"/>
              </a:spcBef>
              <a:spcAft>
                <a:spcPts val="0"/>
              </a:spcAft>
              <a:buSzPts val="1800"/>
              <a:buChar char="●"/>
            </a:pPr>
            <a:r>
              <a:rPr b="1" lang="en-GB" sz="1800"/>
              <a:t>Third-party modules: Installed via NPM</a:t>
            </a:r>
            <a:endParaRPr b="1" sz="1800"/>
          </a:p>
          <a:p>
            <a:pPr indent="-342900" lvl="0" marL="457200" rtl="0" algn="l">
              <a:lnSpc>
                <a:spcPct val="115000"/>
              </a:lnSpc>
              <a:spcBef>
                <a:spcPts val="0"/>
              </a:spcBef>
              <a:spcAft>
                <a:spcPts val="0"/>
              </a:spcAft>
              <a:buSzPts val="1800"/>
              <a:buChar char="●"/>
            </a:pPr>
            <a:r>
              <a:rPr b="1" lang="en-GB" sz="1800"/>
              <a:t>Module resolution:</a:t>
            </a:r>
            <a:r>
              <a:rPr lang="en-GB" sz="1800"/>
              <a:t> How Node.js finds modules</a:t>
            </a:r>
            <a:endParaRPr sz="1800"/>
          </a:p>
        </p:txBody>
      </p:sp>
      <p:pic>
        <p:nvPicPr>
          <p:cNvPr id="137" name="Google Shape;137;p23"/>
          <p:cNvPicPr preferRelativeResize="0"/>
          <p:nvPr/>
        </p:nvPicPr>
        <p:blipFill>
          <a:blip r:embed="rId3">
            <a:alphaModFix/>
          </a:blip>
          <a:stretch>
            <a:fillRect/>
          </a:stretch>
        </p:blipFill>
        <p:spPr>
          <a:xfrm>
            <a:off x="5801775" y="611154"/>
            <a:ext cx="2621976" cy="1294751"/>
          </a:xfrm>
          <a:prstGeom prst="rect">
            <a:avLst/>
          </a:prstGeom>
          <a:noFill/>
          <a:ln>
            <a:noFill/>
          </a:ln>
        </p:spPr>
      </p:pic>
      <p:sp>
        <p:nvSpPr>
          <p:cNvPr id="138" name="Google Shape;138;p23"/>
          <p:cNvSpPr txBox="1"/>
          <p:nvPr/>
        </p:nvSpPr>
        <p:spPr>
          <a:xfrm>
            <a:off x="7259100" y="4585650"/>
            <a:ext cx="15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Creating Custom Modules</a:t>
            </a:r>
            <a:endParaRPr>
              <a:solidFill>
                <a:srgbClr val="6AA84F"/>
              </a:solidFill>
            </a:endParaRPr>
          </a:p>
        </p:txBody>
      </p:sp>
      <p:sp>
        <p:nvSpPr>
          <p:cNvPr id="144" name="Google Shape;144;p24"/>
          <p:cNvSpPr txBox="1"/>
          <p:nvPr/>
        </p:nvSpPr>
        <p:spPr>
          <a:xfrm>
            <a:off x="522525" y="1163775"/>
            <a:ext cx="3847500" cy="355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t>// math.js - Custom module</a:t>
            </a:r>
            <a:endParaRPr sz="1200"/>
          </a:p>
          <a:p>
            <a:pPr indent="0" lvl="0" marL="0" rtl="0" algn="l">
              <a:lnSpc>
                <a:spcPct val="115000"/>
              </a:lnSpc>
              <a:spcBef>
                <a:spcPts val="0"/>
              </a:spcBef>
              <a:spcAft>
                <a:spcPts val="0"/>
              </a:spcAft>
              <a:buNone/>
            </a:pPr>
            <a:r>
              <a:rPr lang="en-GB" sz="1200"/>
              <a:t>function add(a, b) {</a:t>
            </a:r>
            <a:endParaRPr sz="1200"/>
          </a:p>
          <a:p>
            <a:pPr indent="0" lvl="0" marL="0" rtl="0" algn="l">
              <a:lnSpc>
                <a:spcPct val="115000"/>
              </a:lnSpc>
              <a:spcBef>
                <a:spcPts val="0"/>
              </a:spcBef>
              <a:spcAft>
                <a:spcPts val="0"/>
              </a:spcAft>
              <a:buNone/>
            </a:pPr>
            <a:r>
              <a:rPr lang="en-GB" sz="1200"/>
              <a:t>return a + b;</a:t>
            </a:r>
            <a:endParaRPr sz="1200"/>
          </a:p>
          <a:p>
            <a:pPr indent="0" lvl="0" marL="0" rtl="0" algn="l">
              <a:lnSpc>
                <a:spcPct val="115000"/>
              </a:lnSpc>
              <a:spcBef>
                <a:spcPts val="0"/>
              </a:spcBef>
              <a:spcAft>
                <a:spcPts val="0"/>
              </a:spcAft>
              <a:buNone/>
            </a:pPr>
            <a:r>
              <a:rPr lang="en-GB" sz="1200"/>
              <a:t>function multiply(a, b) {</a:t>
            </a:r>
            <a:endParaRPr sz="1200"/>
          </a:p>
          <a:p>
            <a:pPr indent="0" lvl="0" marL="0" rtl="0" algn="l">
              <a:lnSpc>
                <a:spcPct val="115000"/>
              </a:lnSpc>
              <a:spcBef>
                <a:spcPts val="0"/>
              </a:spcBef>
              <a:spcAft>
                <a:spcPts val="0"/>
              </a:spcAft>
              <a:buNone/>
            </a:pPr>
            <a:r>
              <a:rPr lang="en-GB" sz="1200"/>
              <a:t>return a * b;</a:t>
            </a:r>
            <a:endParaRPr sz="1200"/>
          </a:p>
          <a:p>
            <a:pPr indent="0" lvl="0" marL="0" rtl="0" algn="l">
              <a:lnSpc>
                <a:spcPct val="115000"/>
              </a:lnSpc>
              <a:spcBef>
                <a:spcPts val="0"/>
              </a:spcBef>
              <a:spcAft>
                <a:spcPts val="0"/>
              </a:spcAft>
              <a:buNone/>
            </a:pPr>
            <a:r>
              <a:rPr lang="en-GB" sz="1200"/>
              <a:t>}</a:t>
            </a:r>
            <a:endParaRPr sz="1200"/>
          </a:p>
          <a:p>
            <a:pPr indent="0" lvl="0" marL="0" rtl="0" algn="l">
              <a:lnSpc>
                <a:spcPct val="115000"/>
              </a:lnSpc>
              <a:spcBef>
                <a:spcPts val="0"/>
              </a:spcBef>
              <a:spcAft>
                <a:spcPts val="0"/>
              </a:spcAft>
              <a:buNone/>
            </a:pPr>
            <a:r>
              <a:rPr lang="en-GB" sz="1200"/>
              <a:t>}</a:t>
            </a:r>
            <a:endParaRPr sz="1200"/>
          </a:p>
          <a:p>
            <a:pPr indent="0" lvl="0" marL="0" rtl="0" algn="l">
              <a:lnSpc>
                <a:spcPct val="115000"/>
              </a:lnSpc>
              <a:spcBef>
                <a:spcPts val="0"/>
              </a:spcBef>
              <a:spcAft>
                <a:spcPts val="0"/>
              </a:spcAft>
              <a:buNone/>
            </a:pPr>
            <a:r>
              <a:rPr lang="en-GB" sz="1200"/>
              <a:t>module.exports = {</a:t>
            </a:r>
            <a:endParaRPr sz="1200"/>
          </a:p>
          <a:p>
            <a:pPr indent="0" lvl="0" marL="0" rtl="0" algn="l">
              <a:lnSpc>
                <a:spcPct val="115000"/>
              </a:lnSpc>
              <a:spcBef>
                <a:spcPts val="0"/>
              </a:spcBef>
              <a:spcAft>
                <a:spcPts val="0"/>
              </a:spcAft>
              <a:buNone/>
            </a:pPr>
            <a:r>
              <a:rPr lang="en-GB" sz="1200"/>
              <a:t>add,</a:t>
            </a:r>
            <a:endParaRPr sz="1200"/>
          </a:p>
          <a:p>
            <a:pPr indent="0" lvl="0" marL="0" rtl="0" algn="l">
              <a:lnSpc>
                <a:spcPct val="115000"/>
              </a:lnSpc>
              <a:spcBef>
                <a:spcPts val="0"/>
              </a:spcBef>
              <a:spcAft>
                <a:spcPts val="0"/>
              </a:spcAft>
              <a:buNone/>
            </a:pPr>
            <a:r>
              <a:rPr lang="en-GB" sz="1200"/>
              <a:t>multiply</a:t>
            </a:r>
            <a:endParaRPr sz="1200"/>
          </a:p>
          <a:p>
            <a:pPr indent="0" lvl="0" marL="0" rtl="0" algn="l">
              <a:lnSpc>
                <a:spcPct val="115000"/>
              </a:lnSpc>
              <a:spcBef>
                <a:spcPts val="0"/>
              </a:spcBef>
              <a:spcAft>
                <a:spcPts val="0"/>
              </a:spcAft>
              <a:buNone/>
            </a:pPr>
            <a:r>
              <a:rPr lang="en-GB" sz="1200"/>
              <a:t>};</a:t>
            </a:r>
            <a:endParaRPr sz="1200"/>
          </a:p>
          <a:p>
            <a:pPr indent="0" lvl="0" marL="0" rtl="0" algn="l">
              <a:lnSpc>
                <a:spcPct val="115000"/>
              </a:lnSpc>
              <a:spcBef>
                <a:spcPts val="0"/>
              </a:spcBef>
              <a:spcAft>
                <a:spcPts val="0"/>
              </a:spcAft>
              <a:buNone/>
            </a:pPr>
            <a:r>
              <a:rPr lang="en-GB" sz="1200"/>
              <a:t>// app.js - Using the module</a:t>
            </a:r>
            <a:endParaRPr sz="1200"/>
          </a:p>
          <a:p>
            <a:pPr indent="0" lvl="0" marL="0" rtl="0" algn="l">
              <a:lnSpc>
                <a:spcPct val="115000"/>
              </a:lnSpc>
              <a:spcBef>
                <a:spcPts val="0"/>
              </a:spcBef>
              <a:spcAft>
                <a:spcPts val="0"/>
              </a:spcAft>
              <a:buNone/>
            </a:pPr>
            <a:r>
              <a:rPr lang="en-GB" sz="1200"/>
              <a:t>const math = require('</a:t>
            </a:r>
            <a:endParaRPr sz="1200"/>
          </a:p>
          <a:p>
            <a:pPr indent="0" lvl="0" marL="0" rtl="0" algn="l">
              <a:lnSpc>
                <a:spcPct val="115000"/>
              </a:lnSpc>
              <a:spcBef>
                <a:spcPts val="0"/>
              </a:spcBef>
              <a:spcAft>
                <a:spcPts val="0"/>
              </a:spcAft>
              <a:buNone/>
            </a:pPr>
            <a:r>
              <a:rPr lang="en-GB" sz="1200"/>
              <a:t>./math');</a:t>
            </a:r>
            <a:endParaRPr sz="1200"/>
          </a:p>
          <a:p>
            <a:pPr indent="0" lvl="0" marL="0" rtl="0" algn="l">
              <a:lnSpc>
                <a:spcPct val="115000"/>
              </a:lnSpc>
              <a:spcBef>
                <a:spcPts val="0"/>
              </a:spcBef>
              <a:spcAft>
                <a:spcPts val="0"/>
              </a:spcAft>
              <a:buNone/>
            </a:pPr>
            <a:r>
              <a:rPr lang="en-GB" sz="1200"/>
              <a:t>console.log(math.add(5, 3)); // 8</a:t>
            </a:r>
            <a:endParaRPr sz="1200"/>
          </a:p>
          <a:p>
            <a:pPr indent="0" lvl="0" marL="0" rtl="0" algn="l">
              <a:lnSpc>
                <a:spcPct val="115000"/>
              </a:lnSpc>
              <a:spcBef>
                <a:spcPts val="0"/>
              </a:spcBef>
              <a:spcAft>
                <a:spcPts val="0"/>
              </a:spcAft>
              <a:buNone/>
            </a:pPr>
            <a:r>
              <a:rPr lang="en-GB" sz="1200"/>
              <a:t>console.log(math.multiply(4, 7)); // 28</a:t>
            </a:r>
            <a:endParaRPr sz="1200"/>
          </a:p>
        </p:txBody>
      </p:sp>
      <p:sp>
        <p:nvSpPr>
          <p:cNvPr id="145" name="Google Shape;145;p24"/>
          <p:cNvSpPr txBox="1"/>
          <p:nvPr/>
        </p:nvSpPr>
        <p:spPr>
          <a:xfrm>
            <a:off x="4904500" y="4334500"/>
            <a:ext cx="4037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t>Purpose:</a:t>
            </a:r>
            <a:r>
              <a:rPr lang="en-GB" sz="1300"/>
              <a:t> Organize code into reusable modules</a:t>
            </a:r>
            <a:endParaRPr sz="1300"/>
          </a:p>
        </p:txBody>
      </p:sp>
      <p:sp>
        <p:nvSpPr>
          <p:cNvPr id="146" name="Google Shape;146;p24"/>
          <p:cNvSpPr txBox="1"/>
          <p:nvPr/>
        </p:nvSpPr>
        <p:spPr>
          <a:xfrm>
            <a:off x="7118325" y="4719400"/>
            <a:ext cx="15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Core Modules Overview</a:t>
            </a:r>
            <a:endParaRPr>
              <a:solidFill>
                <a:srgbClr val="6AA84F"/>
              </a:solidFill>
            </a:endParaRPr>
          </a:p>
        </p:txBody>
      </p:sp>
      <p:sp>
        <p:nvSpPr>
          <p:cNvPr id="152" name="Google Shape;152;p25"/>
          <p:cNvSpPr txBox="1"/>
          <p:nvPr/>
        </p:nvSpPr>
        <p:spPr>
          <a:xfrm>
            <a:off x="486900" y="1401300"/>
            <a:ext cx="5664600" cy="2055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fs:</a:t>
            </a:r>
            <a:r>
              <a:rPr lang="en-GB" sz="1800"/>
              <a:t> File system operations (read, write, delete)</a:t>
            </a:r>
            <a:endParaRPr sz="1800"/>
          </a:p>
          <a:p>
            <a:pPr indent="-342900" lvl="0" marL="457200" rtl="0" algn="l">
              <a:lnSpc>
                <a:spcPct val="115000"/>
              </a:lnSpc>
              <a:spcBef>
                <a:spcPts val="0"/>
              </a:spcBef>
              <a:spcAft>
                <a:spcPts val="0"/>
              </a:spcAft>
              <a:buSzPts val="1800"/>
              <a:buChar char="●"/>
            </a:pPr>
            <a:r>
              <a:rPr b="1" lang="en-GB" sz="1800"/>
              <a:t>http: </a:t>
            </a:r>
            <a:r>
              <a:rPr lang="en-GB" sz="1800"/>
              <a:t>Create HTTP servers and clients</a:t>
            </a:r>
            <a:endParaRPr sz="1800"/>
          </a:p>
          <a:p>
            <a:pPr indent="-342900" lvl="0" marL="457200" rtl="0" algn="l">
              <a:lnSpc>
                <a:spcPct val="115000"/>
              </a:lnSpc>
              <a:spcBef>
                <a:spcPts val="0"/>
              </a:spcBef>
              <a:spcAft>
                <a:spcPts val="0"/>
              </a:spcAft>
              <a:buSzPts val="1800"/>
              <a:buChar char="●"/>
            </a:pPr>
            <a:r>
              <a:rPr b="1" lang="en-GB" sz="1800"/>
              <a:t>path: </a:t>
            </a:r>
            <a:r>
              <a:rPr lang="en-GB" sz="1800"/>
              <a:t>Work with file and directory paths</a:t>
            </a:r>
            <a:endParaRPr sz="1800"/>
          </a:p>
          <a:p>
            <a:pPr indent="-342900" lvl="0" marL="457200" rtl="0" algn="l">
              <a:lnSpc>
                <a:spcPct val="115000"/>
              </a:lnSpc>
              <a:spcBef>
                <a:spcPts val="0"/>
              </a:spcBef>
              <a:spcAft>
                <a:spcPts val="0"/>
              </a:spcAft>
              <a:buSzPts val="1800"/>
              <a:buChar char="●"/>
            </a:pPr>
            <a:r>
              <a:rPr b="1" lang="en-GB" sz="1800"/>
              <a:t>os:</a:t>
            </a:r>
            <a:r>
              <a:rPr lang="en-GB" sz="1800"/>
              <a:t> Operating system related utilities</a:t>
            </a:r>
            <a:endParaRPr sz="1800"/>
          </a:p>
          <a:p>
            <a:pPr indent="-342900" lvl="0" marL="457200" rtl="0" algn="l">
              <a:lnSpc>
                <a:spcPct val="115000"/>
              </a:lnSpc>
              <a:spcBef>
                <a:spcPts val="0"/>
              </a:spcBef>
              <a:spcAft>
                <a:spcPts val="0"/>
              </a:spcAft>
              <a:buSzPts val="1800"/>
              <a:buChar char="●"/>
            </a:pPr>
            <a:r>
              <a:rPr b="1" lang="en-GB" sz="1800"/>
              <a:t>url: </a:t>
            </a:r>
            <a:r>
              <a:rPr lang="en-GB" sz="1800"/>
              <a:t>Parse URLs and query strings</a:t>
            </a:r>
            <a:endParaRPr sz="1800"/>
          </a:p>
          <a:p>
            <a:pPr indent="-342900" lvl="0" marL="457200" rtl="0" algn="l">
              <a:lnSpc>
                <a:spcPct val="115000"/>
              </a:lnSpc>
              <a:spcBef>
                <a:spcPts val="0"/>
              </a:spcBef>
              <a:spcAft>
                <a:spcPts val="0"/>
              </a:spcAft>
              <a:buSzPts val="1800"/>
              <a:buChar char="●"/>
            </a:pPr>
            <a:r>
              <a:rPr b="1" lang="en-GB" sz="1800"/>
              <a:t>crypto:</a:t>
            </a:r>
            <a:r>
              <a:rPr lang="en-GB" sz="1800"/>
              <a:t> Cryptographic functionality</a:t>
            </a:r>
            <a:endParaRPr sz="1800"/>
          </a:p>
        </p:txBody>
      </p:sp>
      <p:sp>
        <p:nvSpPr>
          <p:cNvPr id="153" name="Google Shape;153;p25"/>
          <p:cNvSpPr txBox="1"/>
          <p:nvPr/>
        </p:nvSpPr>
        <p:spPr>
          <a:xfrm>
            <a:off x="7408425" y="4619100"/>
            <a:ext cx="15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NPM (Node Package Manager)</a:t>
            </a:r>
            <a:endParaRPr>
              <a:solidFill>
                <a:srgbClr val="6AA84F"/>
              </a:solidFill>
            </a:endParaRPr>
          </a:p>
        </p:txBody>
      </p:sp>
      <p:sp>
        <p:nvSpPr>
          <p:cNvPr id="159" name="Google Shape;159;p26"/>
          <p:cNvSpPr txBox="1"/>
          <p:nvPr/>
        </p:nvSpPr>
        <p:spPr>
          <a:xfrm>
            <a:off x="423975" y="1271950"/>
            <a:ext cx="49872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World's largest software registry</a:t>
            </a:r>
            <a:endParaRPr sz="1800"/>
          </a:p>
          <a:p>
            <a:pPr indent="-342900" lvl="0" marL="457200" rtl="0" algn="l">
              <a:lnSpc>
                <a:spcPct val="115000"/>
              </a:lnSpc>
              <a:spcBef>
                <a:spcPts val="0"/>
              </a:spcBef>
              <a:spcAft>
                <a:spcPts val="0"/>
              </a:spcAft>
              <a:buSzPts val="1800"/>
              <a:buChar char="●"/>
            </a:pPr>
            <a:r>
              <a:rPr lang="en-GB" sz="1800"/>
              <a:t>Install packages: npm install package-name</a:t>
            </a:r>
            <a:endParaRPr sz="1800"/>
          </a:p>
          <a:p>
            <a:pPr indent="-342900" lvl="0" marL="457200" rtl="0" algn="l">
              <a:lnSpc>
                <a:spcPct val="115000"/>
              </a:lnSpc>
              <a:spcBef>
                <a:spcPts val="0"/>
              </a:spcBef>
              <a:spcAft>
                <a:spcPts val="0"/>
              </a:spcAft>
              <a:buSzPts val="1800"/>
              <a:buChar char="●"/>
            </a:pPr>
            <a:r>
              <a:rPr b="1" lang="en-GB" sz="1800"/>
              <a:t>package.json: </a:t>
            </a:r>
            <a:r>
              <a:rPr lang="en-GB" sz="1800"/>
              <a:t>Project configuration and dependencies</a:t>
            </a:r>
            <a:endParaRPr sz="1800"/>
          </a:p>
          <a:p>
            <a:pPr indent="-342900" lvl="0" marL="457200" rtl="0" algn="l">
              <a:lnSpc>
                <a:spcPct val="115000"/>
              </a:lnSpc>
              <a:spcBef>
                <a:spcPts val="0"/>
              </a:spcBef>
              <a:spcAft>
                <a:spcPts val="0"/>
              </a:spcAft>
              <a:buSzPts val="1800"/>
              <a:buChar char="●"/>
            </a:pPr>
            <a:r>
              <a:rPr lang="en-GB" sz="1800"/>
              <a:t>Local vs Global installation</a:t>
            </a:r>
            <a:endParaRPr sz="1800"/>
          </a:p>
          <a:p>
            <a:pPr indent="-342900" lvl="0" marL="457200" rtl="0" algn="l">
              <a:lnSpc>
                <a:spcPct val="115000"/>
              </a:lnSpc>
              <a:spcBef>
                <a:spcPts val="0"/>
              </a:spcBef>
              <a:spcAft>
                <a:spcPts val="0"/>
              </a:spcAft>
              <a:buSzPts val="1800"/>
              <a:buChar char="●"/>
            </a:pPr>
            <a:r>
              <a:rPr b="1" lang="en-GB" sz="1800"/>
              <a:t>Scripts:</a:t>
            </a:r>
            <a:r>
              <a:rPr lang="en-GB" sz="1800"/>
              <a:t> Automate common tasks</a:t>
            </a:r>
            <a:endParaRPr sz="1800"/>
          </a:p>
          <a:p>
            <a:pPr indent="-342900" lvl="0" marL="457200" rtl="0" algn="l">
              <a:lnSpc>
                <a:spcPct val="115000"/>
              </a:lnSpc>
              <a:spcBef>
                <a:spcPts val="0"/>
              </a:spcBef>
              <a:spcAft>
                <a:spcPts val="0"/>
              </a:spcAft>
              <a:buSzPts val="1800"/>
              <a:buChar char="●"/>
            </a:pPr>
            <a:r>
              <a:rPr lang="en-GB" sz="1800"/>
              <a:t>Version management with semantic versioning</a:t>
            </a:r>
            <a:endParaRPr sz="1800"/>
          </a:p>
        </p:txBody>
      </p:sp>
      <p:pic>
        <p:nvPicPr>
          <p:cNvPr id="160" name="Google Shape;160;p26"/>
          <p:cNvPicPr preferRelativeResize="0"/>
          <p:nvPr/>
        </p:nvPicPr>
        <p:blipFill>
          <a:blip r:embed="rId3">
            <a:alphaModFix/>
          </a:blip>
          <a:stretch>
            <a:fillRect/>
          </a:stretch>
        </p:blipFill>
        <p:spPr>
          <a:xfrm>
            <a:off x="5500525" y="1339654"/>
            <a:ext cx="2951750" cy="1148425"/>
          </a:xfrm>
          <a:prstGeom prst="rect">
            <a:avLst/>
          </a:prstGeom>
          <a:noFill/>
          <a:ln>
            <a:noFill/>
          </a:ln>
        </p:spPr>
      </p:pic>
      <p:sp>
        <p:nvSpPr>
          <p:cNvPr id="161" name="Google Shape;161;p26"/>
          <p:cNvSpPr txBox="1"/>
          <p:nvPr/>
        </p:nvSpPr>
        <p:spPr>
          <a:xfrm>
            <a:off x="7430750" y="4641425"/>
            <a:ext cx="151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Popular NPM Packages</a:t>
            </a:r>
            <a:endParaRPr>
              <a:solidFill>
                <a:srgbClr val="6AA84F"/>
              </a:solidFill>
            </a:endParaRPr>
          </a:p>
        </p:txBody>
      </p:sp>
      <p:sp>
        <p:nvSpPr>
          <p:cNvPr id="167" name="Google Shape;167;p27"/>
          <p:cNvSpPr txBox="1"/>
          <p:nvPr/>
        </p:nvSpPr>
        <p:spPr>
          <a:xfrm>
            <a:off x="446300" y="1126900"/>
            <a:ext cx="54336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express:</a:t>
            </a:r>
            <a:r>
              <a:rPr lang="en-GB" sz="1800"/>
              <a:t> Fast web framework for APIs</a:t>
            </a:r>
            <a:endParaRPr sz="1800"/>
          </a:p>
          <a:p>
            <a:pPr indent="-342900" lvl="0" marL="457200" rtl="0" algn="l">
              <a:lnSpc>
                <a:spcPct val="115000"/>
              </a:lnSpc>
              <a:spcBef>
                <a:spcPts val="0"/>
              </a:spcBef>
              <a:spcAft>
                <a:spcPts val="0"/>
              </a:spcAft>
              <a:buSzPts val="1800"/>
              <a:buChar char="●"/>
            </a:pPr>
            <a:r>
              <a:rPr b="1" lang="en-GB" sz="1800"/>
              <a:t>mongoose:</a:t>
            </a:r>
            <a:r>
              <a:rPr lang="en-GB" sz="1800"/>
              <a:t> MongoDB object modeling</a:t>
            </a:r>
            <a:endParaRPr sz="1800"/>
          </a:p>
          <a:p>
            <a:pPr indent="-342900" lvl="0" marL="457200" rtl="0" algn="l">
              <a:lnSpc>
                <a:spcPct val="115000"/>
              </a:lnSpc>
              <a:spcBef>
                <a:spcPts val="0"/>
              </a:spcBef>
              <a:spcAft>
                <a:spcPts val="0"/>
              </a:spcAft>
              <a:buSzPts val="1800"/>
              <a:buChar char="●"/>
            </a:pPr>
            <a:r>
              <a:rPr b="1" lang="en-GB" sz="1800"/>
              <a:t>lodash: </a:t>
            </a:r>
            <a:r>
              <a:rPr lang="en-GB" sz="1800"/>
              <a:t>Utility library for common tasks</a:t>
            </a:r>
            <a:endParaRPr sz="1800"/>
          </a:p>
          <a:p>
            <a:pPr indent="-342900" lvl="0" marL="457200" rtl="0" algn="l">
              <a:lnSpc>
                <a:spcPct val="115000"/>
              </a:lnSpc>
              <a:spcBef>
                <a:spcPts val="0"/>
              </a:spcBef>
              <a:spcAft>
                <a:spcPts val="0"/>
              </a:spcAft>
              <a:buSzPts val="1800"/>
              <a:buChar char="●"/>
            </a:pPr>
            <a:r>
              <a:rPr b="1" lang="en-GB" sz="1800"/>
              <a:t>axios:</a:t>
            </a:r>
            <a:r>
              <a:rPr lang="en-GB" sz="1800"/>
              <a:t> HTTP client for API requests</a:t>
            </a:r>
            <a:endParaRPr sz="1800"/>
          </a:p>
          <a:p>
            <a:pPr indent="-342900" lvl="0" marL="457200" rtl="0" algn="l">
              <a:lnSpc>
                <a:spcPct val="115000"/>
              </a:lnSpc>
              <a:spcBef>
                <a:spcPts val="0"/>
              </a:spcBef>
              <a:spcAft>
                <a:spcPts val="0"/>
              </a:spcAft>
              <a:buSzPts val="1800"/>
              <a:buChar char="●"/>
            </a:pPr>
            <a:r>
              <a:rPr b="1" lang="en-GB" sz="1800"/>
              <a:t>bcrypt:</a:t>
            </a:r>
            <a:r>
              <a:rPr lang="en-GB" sz="1800"/>
              <a:t> Password hashing</a:t>
            </a:r>
            <a:endParaRPr sz="1800"/>
          </a:p>
          <a:p>
            <a:pPr indent="-342900" lvl="0" marL="457200" rtl="0" algn="l">
              <a:lnSpc>
                <a:spcPct val="115000"/>
              </a:lnSpc>
              <a:spcBef>
                <a:spcPts val="0"/>
              </a:spcBef>
              <a:spcAft>
                <a:spcPts val="0"/>
              </a:spcAft>
              <a:buSzPts val="1800"/>
              <a:buChar char="●"/>
            </a:pPr>
            <a:r>
              <a:rPr b="1" lang="en-GB" sz="1800"/>
              <a:t>jsonwebtoken:</a:t>
            </a:r>
            <a:r>
              <a:rPr lang="en-GB" sz="1800"/>
              <a:t> JWT authentication</a:t>
            </a:r>
            <a:endParaRPr sz="1800"/>
          </a:p>
          <a:p>
            <a:pPr indent="-342900" lvl="0" marL="457200" rtl="0" algn="l">
              <a:lnSpc>
                <a:spcPct val="115000"/>
              </a:lnSpc>
              <a:spcBef>
                <a:spcPts val="0"/>
              </a:spcBef>
              <a:spcAft>
                <a:spcPts val="0"/>
              </a:spcAft>
              <a:buSzPts val="1800"/>
              <a:buChar char="●"/>
            </a:pPr>
            <a:r>
              <a:rPr b="1" lang="en-GB" sz="1800"/>
              <a:t>nodemon: </a:t>
            </a:r>
            <a:r>
              <a:rPr lang="en-GB" sz="1800"/>
              <a:t>Auto-restart development server</a:t>
            </a:r>
            <a:endParaRPr sz="1800"/>
          </a:p>
        </p:txBody>
      </p:sp>
      <p:sp>
        <p:nvSpPr>
          <p:cNvPr id="168" name="Google Shape;168;p27"/>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Nodemailer — Sending Emails in Node.js</a:t>
            </a:r>
            <a:endParaRPr>
              <a:solidFill>
                <a:srgbClr val="188038"/>
              </a:solidFill>
            </a:endParaRPr>
          </a:p>
        </p:txBody>
      </p:sp>
      <p:sp>
        <p:nvSpPr>
          <p:cNvPr id="174" name="Google Shape;174;p28"/>
          <p:cNvSpPr txBox="1"/>
          <p:nvPr/>
        </p:nvSpPr>
        <p:spPr>
          <a:xfrm>
            <a:off x="223125" y="1594700"/>
            <a:ext cx="594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a:t>
            </a:r>
            <a:r>
              <a:rPr b="1" lang="en-GB" sz="1800"/>
              <a:t>Used to send emails directly from your Node.js/Express server.</a:t>
            </a:r>
            <a:br>
              <a:rPr b="1" lang="en-GB" sz="1800"/>
            </a:br>
            <a:endParaRPr b="1" sz="1800"/>
          </a:p>
          <a:p>
            <a:pPr indent="0" lvl="0" marL="0" rtl="0" algn="l">
              <a:spcBef>
                <a:spcPts val="0"/>
              </a:spcBef>
              <a:spcAft>
                <a:spcPts val="0"/>
              </a:spcAft>
              <a:buNone/>
            </a:pPr>
            <a:r>
              <a:rPr b="1" lang="en-GB" sz="1800"/>
              <a:t>🎯</a:t>
            </a:r>
            <a:r>
              <a:rPr b="1" lang="en-GB" sz="1800"/>
              <a:t>Common use: verification emails, password resets, notifications.</a:t>
            </a:r>
            <a:br>
              <a:rPr b="1" lang="en-GB" sz="1800"/>
            </a:br>
            <a:endParaRPr b="1" sz="1800"/>
          </a:p>
          <a:p>
            <a:pPr indent="0" lvl="0" marL="0" rtl="0" algn="l">
              <a:spcBef>
                <a:spcPts val="0"/>
              </a:spcBef>
              <a:spcAft>
                <a:spcPts val="0"/>
              </a:spcAft>
              <a:buNone/>
            </a:pPr>
            <a:r>
              <a:rPr b="1" lang="en-GB" sz="1800"/>
              <a:t>🎯</a:t>
            </a:r>
            <a:r>
              <a:rPr b="1" lang="en-GB" sz="1800"/>
              <a:t>Requires SMTP configuration (e.g., Gmail, Outlook, etc.).</a:t>
            </a:r>
            <a:endParaRPr b="1" sz="1800"/>
          </a:p>
        </p:txBody>
      </p:sp>
      <p:pic>
        <p:nvPicPr>
          <p:cNvPr id="175" name="Google Shape;175;p28"/>
          <p:cNvPicPr preferRelativeResize="0"/>
          <p:nvPr/>
        </p:nvPicPr>
        <p:blipFill>
          <a:blip r:embed="rId3">
            <a:alphaModFix/>
          </a:blip>
          <a:stretch>
            <a:fillRect/>
          </a:stretch>
        </p:blipFill>
        <p:spPr>
          <a:xfrm>
            <a:off x="6007025" y="1411900"/>
            <a:ext cx="2937075" cy="2505561"/>
          </a:xfrm>
          <a:prstGeom prst="rect">
            <a:avLst/>
          </a:prstGeom>
          <a:noFill/>
          <a:ln>
            <a:noFill/>
          </a:ln>
        </p:spPr>
      </p:pic>
      <p:sp>
        <p:nvSpPr>
          <p:cNvPr id="176" name="Google Shape;176;p2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code </a:t>
            </a:r>
            <a:endParaRPr/>
          </a:p>
        </p:txBody>
      </p:sp>
      <p:sp>
        <p:nvSpPr>
          <p:cNvPr id="182" name="Google Shape;182;p29"/>
          <p:cNvSpPr txBox="1"/>
          <p:nvPr/>
        </p:nvSpPr>
        <p:spPr>
          <a:xfrm>
            <a:off x="415650" y="1017725"/>
            <a:ext cx="4108800" cy="4063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t>import nodemailer from "nodemailer";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const transporter = nodemailer.createTransport({</a:t>
            </a:r>
            <a:endParaRPr sz="1200"/>
          </a:p>
          <a:p>
            <a:pPr indent="0" lvl="0" marL="0" rtl="0" algn="l">
              <a:spcBef>
                <a:spcPts val="0"/>
              </a:spcBef>
              <a:spcAft>
                <a:spcPts val="0"/>
              </a:spcAft>
              <a:buNone/>
            </a:pPr>
            <a:r>
              <a:rPr lang="en-GB" sz="1200"/>
              <a:t>  service: "gmail",</a:t>
            </a:r>
            <a:endParaRPr sz="1200"/>
          </a:p>
          <a:p>
            <a:pPr indent="0" lvl="0" marL="0" rtl="0" algn="l">
              <a:spcBef>
                <a:spcPts val="0"/>
              </a:spcBef>
              <a:spcAft>
                <a:spcPts val="0"/>
              </a:spcAft>
              <a:buNone/>
            </a:pPr>
            <a:r>
              <a:rPr lang="en-GB" sz="1200"/>
              <a:t>  auth: {</a:t>
            </a:r>
            <a:endParaRPr sz="1200"/>
          </a:p>
          <a:p>
            <a:pPr indent="0" lvl="0" marL="0" rtl="0" algn="l">
              <a:spcBef>
                <a:spcPts val="0"/>
              </a:spcBef>
              <a:spcAft>
                <a:spcPts val="0"/>
              </a:spcAft>
              <a:buNone/>
            </a:pPr>
            <a:r>
              <a:rPr lang="en-GB" sz="1200"/>
              <a:t>    user: process.env.EMAIL_USER,</a:t>
            </a:r>
            <a:endParaRPr sz="1200"/>
          </a:p>
          <a:p>
            <a:pPr indent="0" lvl="0" marL="0" rtl="0" algn="l">
              <a:spcBef>
                <a:spcPts val="0"/>
              </a:spcBef>
              <a:spcAft>
                <a:spcPts val="0"/>
              </a:spcAft>
              <a:buNone/>
            </a:pPr>
            <a:r>
              <a:rPr lang="en-GB" sz="1200"/>
              <a:t>    pass: process.env.EMAIL_PASS</a:t>
            </a:r>
            <a:endParaRPr sz="1200"/>
          </a:p>
          <a:p>
            <a:pPr indent="0" lvl="0" marL="0" rtl="0" algn="l">
              <a:spcBef>
                <a:spcPts val="0"/>
              </a:spcBef>
              <a:spcAft>
                <a:spcPts val="0"/>
              </a:spcAft>
              <a:buNone/>
            </a:pPr>
            <a:r>
              <a:rPr lang="en-GB" sz="1200"/>
              <a:t>  }</a:t>
            </a:r>
            <a:endParaRPr sz="1200"/>
          </a:p>
          <a:p>
            <a:pPr indent="0" lvl="0" marL="0" rtl="0" algn="l">
              <a:spcBef>
                <a:spcPts val="0"/>
              </a:spcBef>
              <a:spcAft>
                <a:spcPts val="0"/>
              </a:spcAft>
              <a:buNone/>
            </a:pPr>
            <a:r>
              <a:rPr lang="en-GB"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const mailOptions = {</a:t>
            </a:r>
            <a:endParaRPr sz="1200"/>
          </a:p>
          <a:p>
            <a:pPr indent="0" lvl="0" marL="0" rtl="0" algn="l">
              <a:spcBef>
                <a:spcPts val="0"/>
              </a:spcBef>
              <a:spcAft>
                <a:spcPts val="0"/>
              </a:spcAft>
              <a:buNone/>
            </a:pPr>
            <a:r>
              <a:rPr lang="en-GB" sz="1200"/>
              <a:t>  from: process.env.EMAIL_USER,</a:t>
            </a:r>
            <a:endParaRPr sz="1200"/>
          </a:p>
          <a:p>
            <a:pPr indent="0" lvl="0" marL="0" rtl="0" algn="l">
              <a:spcBef>
                <a:spcPts val="0"/>
              </a:spcBef>
              <a:spcAft>
                <a:spcPts val="0"/>
              </a:spcAft>
              <a:buNone/>
            </a:pPr>
            <a:r>
              <a:rPr lang="en-GB" sz="1200"/>
              <a:t>  to: "user@example.com",</a:t>
            </a:r>
            <a:endParaRPr sz="1200"/>
          </a:p>
          <a:p>
            <a:pPr indent="0" lvl="0" marL="0" rtl="0" algn="l">
              <a:spcBef>
                <a:spcPts val="0"/>
              </a:spcBef>
              <a:spcAft>
                <a:spcPts val="0"/>
              </a:spcAft>
              <a:buNone/>
            </a:pPr>
            <a:r>
              <a:rPr lang="en-GB" sz="1200"/>
              <a:t>  subject: "Welcome!",</a:t>
            </a:r>
            <a:endParaRPr sz="1200"/>
          </a:p>
          <a:p>
            <a:pPr indent="0" lvl="0" marL="0" rtl="0" algn="l">
              <a:spcBef>
                <a:spcPts val="0"/>
              </a:spcBef>
              <a:spcAft>
                <a:spcPts val="0"/>
              </a:spcAft>
              <a:buNone/>
            </a:pPr>
            <a:r>
              <a:rPr lang="en-GB" sz="1200"/>
              <a:t>  text: "Thanks for signing up!"</a:t>
            </a:r>
            <a:endParaRPr sz="1200"/>
          </a:p>
          <a:p>
            <a:pPr indent="0" lvl="0" marL="0" rtl="0" algn="l">
              <a:spcBef>
                <a:spcPts val="0"/>
              </a:spcBef>
              <a:spcAft>
                <a:spcPts val="0"/>
              </a:spcAft>
              <a:buNone/>
            </a:pPr>
            <a:r>
              <a:rPr lang="en-GB" sz="1200"/>
              <a:t>};</a:t>
            </a:r>
            <a:endParaRPr sz="1200"/>
          </a:p>
          <a:p>
            <a:pPr indent="0" lvl="0" marL="0" rtl="0" algn="l">
              <a:spcBef>
                <a:spcPts val="0"/>
              </a:spcBef>
              <a:spcAft>
                <a:spcPts val="0"/>
              </a:spcAft>
              <a:buNone/>
            </a:pPr>
            <a:r>
              <a:rPr lang="en-GB" sz="1200"/>
              <a:t>transporter.sendMail(mailOptions, (err, info) =&gt; {</a:t>
            </a:r>
            <a:endParaRPr sz="1200"/>
          </a:p>
          <a:p>
            <a:pPr indent="0" lvl="0" marL="0" rtl="0" algn="l">
              <a:spcBef>
                <a:spcPts val="0"/>
              </a:spcBef>
              <a:spcAft>
                <a:spcPts val="0"/>
              </a:spcAft>
              <a:buNone/>
            </a:pPr>
            <a:r>
              <a:rPr lang="en-GB" sz="1200"/>
              <a:t>  if (err) console.log(err);</a:t>
            </a:r>
            <a:endParaRPr sz="1200"/>
          </a:p>
          <a:p>
            <a:pPr indent="0" lvl="0" marL="0" rtl="0" algn="l">
              <a:spcBef>
                <a:spcPts val="0"/>
              </a:spcBef>
              <a:spcAft>
                <a:spcPts val="0"/>
              </a:spcAft>
              <a:buNone/>
            </a:pPr>
            <a:r>
              <a:rPr lang="en-GB" sz="1200"/>
              <a:t>  else console.log("Email sent: " + info.response);</a:t>
            </a:r>
            <a:endParaRPr sz="1200"/>
          </a:p>
          <a:p>
            <a:pPr indent="0" lvl="0" marL="0" rtl="0" algn="l">
              <a:spcBef>
                <a:spcPts val="0"/>
              </a:spcBef>
              <a:spcAft>
                <a:spcPts val="0"/>
              </a:spcAft>
              <a:buNone/>
            </a:pPr>
            <a:r>
              <a:rPr lang="en-GB" sz="1200"/>
              <a:t>});</a:t>
            </a:r>
            <a:endParaRPr sz="1200"/>
          </a:p>
          <a:p>
            <a:pPr indent="0" lvl="0" marL="0" rtl="0" algn="l">
              <a:spcBef>
                <a:spcPts val="0"/>
              </a:spcBef>
              <a:spcAft>
                <a:spcPts val="0"/>
              </a:spcAft>
              <a:buNone/>
            </a:pPr>
            <a:r>
              <a:t/>
            </a:r>
            <a:endParaRPr sz="1200"/>
          </a:p>
        </p:txBody>
      </p:sp>
      <p:pic>
        <p:nvPicPr>
          <p:cNvPr id="183" name="Google Shape;183;p29"/>
          <p:cNvPicPr preferRelativeResize="0"/>
          <p:nvPr/>
        </p:nvPicPr>
        <p:blipFill>
          <a:blip r:embed="rId3">
            <a:alphaModFix/>
          </a:blip>
          <a:stretch>
            <a:fillRect/>
          </a:stretch>
        </p:blipFill>
        <p:spPr>
          <a:xfrm>
            <a:off x="4676850" y="1170125"/>
            <a:ext cx="4314750" cy="3236063"/>
          </a:xfrm>
          <a:prstGeom prst="rect">
            <a:avLst/>
          </a:prstGeom>
          <a:noFill/>
          <a:ln>
            <a:noFill/>
          </a:ln>
        </p:spPr>
      </p:pic>
      <p:sp>
        <p:nvSpPr>
          <p:cNvPr id="184" name="Google Shape;184;p2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Session Management</a:t>
            </a:r>
            <a:endParaRPr>
              <a:solidFill>
                <a:schemeClr val="dk1"/>
              </a:solidFill>
            </a:endParaRPr>
          </a:p>
        </p:txBody>
      </p:sp>
      <p:sp>
        <p:nvSpPr>
          <p:cNvPr id="190" name="Google Shape;190;p30"/>
          <p:cNvSpPr txBox="1"/>
          <p:nvPr/>
        </p:nvSpPr>
        <p:spPr>
          <a:xfrm>
            <a:off x="311700" y="1330025"/>
            <a:ext cx="48066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Char char="●"/>
            </a:pPr>
            <a:r>
              <a:rPr lang="en-GB" sz="1800"/>
              <a:t>Keeps user data during their interaction with the site.</a:t>
            </a:r>
            <a:br>
              <a:rPr lang="en-GB" sz="1800"/>
            </a:br>
            <a:endParaRPr sz="1800"/>
          </a:p>
          <a:p>
            <a:pPr indent="-342900" lvl="0" marL="457200" rtl="0" algn="l">
              <a:lnSpc>
                <a:spcPct val="115000"/>
              </a:lnSpc>
              <a:spcBef>
                <a:spcPts val="0"/>
              </a:spcBef>
              <a:spcAft>
                <a:spcPts val="0"/>
              </a:spcAft>
              <a:buSzPts val="1800"/>
              <a:buChar char="●"/>
            </a:pPr>
            <a:r>
              <a:rPr lang="en-GB" sz="1800"/>
              <a:t>Uses </a:t>
            </a:r>
            <a:r>
              <a:rPr b="1" lang="en-GB" sz="1800"/>
              <a:t>express-session</a:t>
            </a:r>
            <a:r>
              <a:rPr lang="en-GB" sz="1800"/>
              <a:t> or JWT to track login sessions.</a:t>
            </a:r>
            <a:br>
              <a:rPr lang="en-GB" sz="1800"/>
            </a:br>
            <a:endParaRPr sz="1800"/>
          </a:p>
          <a:p>
            <a:pPr indent="-342900" lvl="0" marL="457200" rtl="0" algn="l">
              <a:lnSpc>
                <a:spcPct val="115000"/>
              </a:lnSpc>
              <a:spcBef>
                <a:spcPts val="0"/>
              </a:spcBef>
              <a:spcAft>
                <a:spcPts val="0"/>
              </a:spcAft>
              <a:buSzPts val="1800"/>
              <a:buChar char="●"/>
            </a:pPr>
            <a:r>
              <a:rPr lang="en-GB" sz="1800"/>
              <a:t>Stores session ID in cookies.</a:t>
            </a:r>
            <a:br>
              <a:rPr lang="en-GB" sz="1800"/>
            </a:br>
            <a:endParaRPr sz="1800"/>
          </a:p>
        </p:txBody>
      </p:sp>
      <p:pic>
        <p:nvPicPr>
          <p:cNvPr id="191" name="Google Shape;191;p30"/>
          <p:cNvPicPr preferRelativeResize="0"/>
          <p:nvPr/>
        </p:nvPicPr>
        <p:blipFill>
          <a:blip r:embed="rId3">
            <a:alphaModFix/>
          </a:blip>
          <a:stretch>
            <a:fillRect/>
          </a:stretch>
        </p:blipFill>
        <p:spPr>
          <a:xfrm>
            <a:off x="5270700" y="1170125"/>
            <a:ext cx="3720900" cy="3433356"/>
          </a:xfrm>
          <a:prstGeom prst="rect">
            <a:avLst/>
          </a:prstGeom>
          <a:noFill/>
          <a:ln>
            <a:noFill/>
          </a:ln>
        </p:spPr>
      </p:pic>
      <p:sp>
        <p:nvSpPr>
          <p:cNvPr id="192" name="Google Shape;192;p3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Code Implementation</a:t>
            </a:r>
            <a:endParaRPr>
              <a:solidFill>
                <a:schemeClr val="dk1"/>
              </a:solidFill>
            </a:endParaRPr>
          </a:p>
        </p:txBody>
      </p:sp>
      <p:sp>
        <p:nvSpPr>
          <p:cNvPr id="198" name="Google Shape;198;p31"/>
          <p:cNvSpPr txBox="1"/>
          <p:nvPr/>
        </p:nvSpPr>
        <p:spPr>
          <a:xfrm>
            <a:off x="475000" y="1282550"/>
            <a:ext cx="3000000" cy="264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600"/>
              <a:t>import session from "express-session";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GB" sz="1600"/>
              <a:t>app.use(session({</a:t>
            </a:r>
            <a:endParaRPr sz="1600"/>
          </a:p>
          <a:p>
            <a:pPr indent="0" lvl="0" marL="0" rtl="0" algn="l">
              <a:spcBef>
                <a:spcPts val="0"/>
              </a:spcBef>
              <a:spcAft>
                <a:spcPts val="0"/>
              </a:spcAft>
              <a:buNone/>
            </a:pPr>
            <a:r>
              <a:rPr lang="en-GB" sz="1600"/>
              <a:t>  secret: "secret-key",</a:t>
            </a:r>
            <a:endParaRPr sz="1600"/>
          </a:p>
          <a:p>
            <a:pPr indent="0" lvl="0" marL="0" rtl="0" algn="l">
              <a:spcBef>
                <a:spcPts val="0"/>
              </a:spcBef>
              <a:spcAft>
                <a:spcPts val="0"/>
              </a:spcAft>
              <a:buNone/>
            </a:pPr>
            <a:r>
              <a:rPr lang="en-GB" sz="1600"/>
              <a:t>  resave: false,</a:t>
            </a:r>
            <a:endParaRPr sz="1600"/>
          </a:p>
          <a:p>
            <a:pPr indent="0" lvl="0" marL="0" rtl="0" algn="l">
              <a:spcBef>
                <a:spcPts val="0"/>
              </a:spcBef>
              <a:spcAft>
                <a:spcPts val="0"/>
              </a:spcAft>
              <a:buNone/>
            </a:pPr>
            <a:r>
              <a:rPr lang="en-GB" sz="1600"/>
              <a:t>  saveUninitialized: true,</a:t>
            </a:r>
            <a:endParaRPr sz="1600"/>
          </a:p>
          <a:p>
            <a:pPr indent="0" lvl="0" marL="0" rtl="0" algn="l">
              <a:spcBef>
                <a:spcPts val="0"/>
              </a:spcBef>
              <a:spcAft>
                <a:spcPts val="0"/>
              </a:spcAft>
              <a:buNone/>
            </a:pPr>
            <a:r>
              <a:rPr lang="en-GB" sz="1600"/>
              <a:t>  cookie: { secure: false }</a:t>
            </a:r>
            <a:endParaRPr sz="1600"/>
          </a:p>
          <a:p>
            <a:pPr indent="0" lvl="0" marL="0" rtl="0" algn="l">
              <a:spcBef>
                <a:spcPts val="0"/>
              </a:spcBef>
              <a:spcAft>
                <a:spcPts val="0"/>
              </a:spcAft>
              <a:buNone/>
            </a:pPr>
            <a:r>
              <a:rPr lang="en-GB" sz="1600"/>
              <a:t>}));</a:t>
            </a:r>
            <a:endParaRPr sz="1600"/>
          </a:p>
          <a:p>
            <a:pPr indent="0" lvl="0" marL="0" rtl="0" algn="l">
              <a:spcBef>
                <a:spcPts val="0"/>
              </a:spcBef>
              <a:spcAft>
                <a:spcPts val="0"/>
              </a:spcAft>
              <a:buNone/>
            </a:pPr>
            <a:r>
              <a:t/>
            </a:r>
            <a:endParaRPr sz="1600"/>
          </a:p>
        </p:txBody>
      </p:sp>
      <p:sp>
        <p:nvSpPr>
          <p:cNvPr id="199" name="Google Shape;199;p31"/>
          <p:cNvSpPr txBox="1"/>
          <p:nvPr/>
        </p:nvSpPr>
        <p:spPr>
          <a:xfrm>
            <a:off x="4370100" y="3455725"/>
            <a:ext cx="422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Key Takeaway:</a:t>
            </a:r>
            <a:r>
              <a:rPr lang="en-GB" sz="1800"/>
              <a:t> For production, use secure cookies (HTTPS) and a store like Redis.</a:t>
            </a:r>
            <a:endParaRPr sz="1800"/>
          </a:p>
        </p:txBody>
      </p:sp>
      <p:pic>
        <p:nvPicPr>
          <p:cNvPr id="200" name="Google Shape;200;p31"/>
          <p:cNvPicPr preferRelativeResize="0"/>
          <p:nvPr/>
        </p:nvPicPr>
        <p:blipFill>
          <a:blip r:embed="rId3">
            <a:alphaModFix/>
          </a:blip>
          <a:stretch>
            <a:fillRect/>
          </a:stretch>
        </p:blipFill>
        <p:spPr>
          <a:xfrm>
            <a:off x="4432750" y="1017725"/>
            <a:ext cx="4102308" cy="2133200"/>
          </a:xfrm>
          <a:prstGeom prst="rect">
            <a:avLst/>
          </a:prstGeom>
          <a:noFill/>
          <a:ln>
            <a:noFill/>
          </a:ln>
        </p:spPr>
      </p:pic>
      <p:sp>
        <p:nvSpPr>
          <p:cNvPr id="201" name="Google Shape;201;p31"/>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Backend Development </a:t>
            </a:r>
            <a:endParaRPr>
              <a:solidFill>
                <a:schemeClr val="dk1"/>
              </a:solidFill>
            </a:endParaRPr>
          </a:p>
        </p:txBody>
      </p:sp>
      <p:sp>
        <p:nvSpPr>
          <p:cNvPr id="65" name="Google Shape;65;p14"/>
          <p:cNvSpPr txBox="1"/>
          <p:nvPr/>
        </p:nvSpPr>
        <p:spPr>
          <a:xfrm>
            <a:off x="379325" y="1550850"/>
            <a:ext cx="58131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Server-side programming that handles business logic</a:t>
            </a:r>
            <a:endParaRPr sz="1800"/>
          </a:p>
          <a:p>
            <a:pPr indent="-342900" lvl="0" marL="457200" rtl="0" algn="l">
              <a:lnSpc>
                <a:spcPct val="115000"/>
              </a:lnSpc>
              <a:spcBef>
                <a:spcPts val="0"/>
              </a:spcBef>
              <a:spcAft>
                <a:spcPts val="0"/>
              </a:spcAft>
              <a:buSzPts val="1800"/>
              <a:buChar char="●"/>
            </a:pPr>
            <a:r>
              <a:rPr lang="en-GB" sz="1800"/>
              <a:t>Manages databases, user authentication, and APIs</a:t>
            </a:r>
            <a:endParaRPr sz="1800"/>
          </a:p>
          <a:p>
            <a:pPr indent="-342900" lvl="0" marL="457200" rtl="0" algn="l">
              <a:lnSpc>
                <a:spcPct val="115000"/>
              </a:lnSpc>
              <a:spcBef>
                <a:spcPts val="0"/>
              </a:spcBef>
              <a:spcAft>
                <a:spcPts val="0"/>
              </a:spcAft>
              <a:buSzPts val="1800"/>
              <a:buChar char="●"/>
            </a:pPr>
            <a:r>
              <a:rPr lang="en-GB" sz="1800"/>
              <a:t>Processes requests and sends responses to frontend</a:t>
            </a:r>
            <a:endParaRPr sz="1800"/>
          </a:p>
          <a:p>
            <a:pPr indent="-342900" lvl="0" marL="457200" rtl="0" algn="l">
              <a:lnSpc>
                <a:spcPct val="115000"/>
              </a:lnSpc>
              <a:spcBef>
                <a:spcPts val="0"/>
              </a:spcBef>
              <a:spcAft>
                <a:spcPts val="0"/>
              </a:spcAft>
              <a:buSzPts val="1800"/>
              <a:buChar char="●"/>
            </a:pPr>
            <a:r>
              <a:rPr lang="en-GB" sz="1800"/>
              <a:t>Ensures security, scalability, and performance</a:t>
            </a:r>
            <a:endParaRPr sz="1800"/>
          </a:p>
          <a:p>
            <a:pPr indent="-342900" lvl="0" marL="457200" rtl="0" algn="l">
              <a:lnSpc>
                <a:spcPct val="115000"/>
              </a:lnSpc>
              <a:spcBef>
                <a:spcPts val="0"/>
              </a:spcBef>
              <a:spcAft>
                <a:spcPts val="0"/>
              </a:spcAft>
              <a:buSzPts val="1800"/>
              <a:buChar char="●"/>
            </a:pPr>
            <a:r>
              <a:rPr lang="en-GB" sz="1800"/>
              <a:t>Examples: User login, data processing, file uploads</a:t>
            </a:r>
            <a:endParaRPr sz="1800"/>
          </a:p>
          <a:p>
            <a:pPr indent="0" lvl="0" marL="0" rtl="0" algn="l">
              <a:lnSpc>
                <a:spcPct val="115000"/>
              </a:lnSpc>
              <a:spcBef>
                <a:spcPts val="0"/>
              </a:spcBef>
              <a:spcAft>
                <a:spcPts val="0"/>
              </a:spcAft>
              <a:buNone/>
            </a:pPr>
            <a:r>
              <a:t/>
            </a:r>
            <a:endParaRPr sz="1800"/>
          </a:p>
        </p:txBody>
      </p:sp>
      <p:pic>
        <p:nvPicPr>
          <p:cNvPr descr="Airmen hack for efficiency during C3BM, Total Force Hackathon ..." id="66" name="Google Shape;66;p14"/>
          <p:cNvPicPr preferRelativeResize="0"/>
          <p:nvPr/>
        </p:nvPicPr>
        <p:blipFill>
          <a:blip r:embed="rId3">
            <a:alphaModFix/>
          </a:blip>
          <a:stretch>
            <a:fillRect/>
          </a:stretch>
        </p:blipFill>
        <p:spPr>
          <a:xfrm>
            <a:off x="6344825" y="1170125"/>
            <a:ext cx="2646775" cy="1768046"/>
          </a:xfrm>
          <a:prstGeom prst="rect">
            <a:avLst/>
          </a:prstGeom>
          <a:noFill/>
          <a:ln>
            <a:noFill/>
          </a:ln>
        </p:spPr>
      </p:pic>
      <p:sp>
        <p:nvSpPr>
          <p:cNvPr id="67" name="Google Shape;67;p14"/>
          <p:cNvSpPr txBox="1"/>
          <p:nvPr/>
        </p:nvSpPr>
        <p:spPr>
          <a:xfrm>
            <a:off x="7452675" y="180200"/>
            <a:ext cx="12873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Week 4</a:t>
            </a:r>
            <a:endParaRPr sz="1800">
              <a:solidFill>
                <a:schemeClr val="dk2"/>
              </a:solidFill>
              <a:latin typeface="Proxima Nova"/>
              <a:ea typeface="Proxima Nova"/>
              <a:cs typeface="Proxima Nova"/>
              <a:sym typeface="Proxima Nova"/>
            </a:endParaRPr>
          </a:p>
        </p:txBody>
      </p:sp>
      <p:sp>
        <p:nvSpPr>
          <p:cNvPr id="68" name="Google Shape;68;p14"/>
          <p:cNvSpPr txBox="1"/>
          <p:nvPr/>
        </p:nvSpPr>
        <p:spPr>
          <a:xfrm>
            <a:off x="7192575" y="4686050"/>
            <a:ext cx="18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solidFill>
                  <a:srgbClr val="6AA84F"/>
                </a:solidFill>
              </a:rPr>
              <a:t>Synchronous Vs Asynchronous</a:t>
            </a:r>
            <a:endParaRPr>
              <a:solidFill>
                <a:srgbClr val="6AA84F"/>
              </a:solidFill>
            </a:endParaRPr>
          </a:p>
        </p:txBody>
      </p:sp>
      <p:sp>
        <p:nvSpPr>
          <p:cNvPr id="207" name="Google Shape;207;p32"/>
          <p:cNvSpPr txBox="1"/>
          <p:nvPr/>
        </p:nvSpPr>
        <p:spPr>
          <a:xfrm>
            <a:off x="160725" y="1537450"/>
            <a:ext cx="55674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Synchronous: </a:t>
            </a:r>
            <a:r>
              <a:rPr lang="en-GB" sz="1800"/>
              <a:t>Code executes line by line, blocking</a:t>
            </a:r>
            <a:endParaRPr sz="1800"/>
          </a:p>
          <a:p>
            <a:pPr indent="-342900" lvl="0" marL="457200" rtl="0" algn="l">
              <a:lnSpc>
                <a:spcPct val="115000"/>
              </a:lnSpc>
              <a:spcBef>
                <a:spcPts val="0"/>
              </a:spcBef>
              <a:spcAft>
                <a:spcPts val="0"/>
              </a:spcAft>
              <a:buSzPts val="1800"/>
              <a:buChar char="●"/>
            </a:pPr>
            <a:r>
              <a:rPr b="1" lang="en-GB" sz="1800"/>
              <a:t>Asynchronous: </a:t>
            </a:r>
            <a:r>
              <a:rPr lang="en-GB" sz="1800"/>
              <a:t>Non-blocking, continues execution</a:t>
            </a:r>
            <a:endParaRPr sz="1800"/>
          </a:p>
          <a:p>
            <a:pPr indent="-342900" lvl="0" marL="457200" rtl="0" algn="l">
              <a:lnSpc>
                <a:spcPct val="115000"/>
              </a:lnSpc>
              <a:spcBef>
                <a:spcPts val="0"/>
              </a:spcBef>
              <a:spcAft>
                <a:spcPts val="0"/>
              </a:spcAft>
              <a:buSzPts val="1800"/>
              <a:buChar char="●"/>
            </a:pPr>
            <a:r>
              <a:rPr lang="en-GB" sz="1800"/>
              <a:t>JavaScript is single-threaded</a:t>
            </a:r>
            <a:endParaRPr sz="1800"/>
          </a:p>
          <a:p>
            <a:pPr indent="-342900" lvl="0" marL="457200" rtl="0" algn="l">
              <a:lnSpc>
                <a:spcPct val="115000"/>
              </a:lnSpc>
              <a:spcBef>
                <a:spcPts val="0"/>
              </a:spcBef>
              <a:spcAft>
                <a:spcPts val="0"/>
              </a:spcAft>
              <a:buSzPts val="1800"/>
              <a:buChar char="●"/>
            </a:pPr>
            <a:r>
              <a:rPr lang="en-GB" sz="1800"/>
              <a:t>Event loop handles asynchronous operations</a:t>
            </a:r>
            <a:endParaRPr sz="1800"/>
          </a:p>
          <a:p>
            <a:pPr indent="-342900" lvl="0" marL="457200" rtl="0" algn="l">
              <a:lnSpc>
                <a:spcPct val="115000"/>
              </a:lnSpc>
              <a:spcBef>
                <a:spcPts val="0"/>
              </a:spcBef>
              <a:spcAft>
                <a:spcPts val="0"/>
              </a:spcAft>
              <a:buSzPts val="1800"/>
              <a:buChar char="●"/>
            </a:pPr>
            <a:r>
              <a:rPr b="1" lang="en-GB" sz="1800"/>
              <a:t>Patterns:</a:t>
            </a:r>
            <a:r>
              <a:rPr lang="en-GB" sz="1800"/>
              <a:t> Callbacks, Promises, Async/Await</a:t>
            </a:r>
            <a:endParaRPr sz="1800"/>
          </a:p>
        </p:txBody>
      </p:sp>
      <p:pic>
        <p:nvPicPr>
          <p:cNvPr id="208" name="Google Shape;208;p32"/>
          <p:cNvPicPr preferRelativeResize="0"/>
          <p:nvPr/>
        </p:nvPicPr>
        <p:blipFill>
          <a:blip r:embed="rId3">
            <a:alphaModFix/>
          </a:blip>
          <a:stretch>
            <a:fillRect/>
          </a:stretch>
        </p:blipFill>
        <p:spPr>
          <a:xfrm>
            <a:off x="5036150" y="1335950"/>
            <a:ext cx="4107851" cy="2133300"/>
          </a:xfrm>
          <a:prstGeom prst="rect">
            <a:avLst/>
          </a:prstGeom>
          <a:noFill/>
          <a:ln>
            <a:noFill/>
          </a:ln>
        </p:spPr>
      </p:pic>
      <p:sp>
        <p:nvSpPr>
          <p:cNvPr id="209" name="Google Shape;209;p3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
        <p:nvSpPr>
          <p:cNvPr id="210" name="Google Shape;210;p3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Async/Await Pattern</a:t>
            </a:r>
            <a:endParaRPr>
              <a:solidFill>
                <a:srgbClr val="6AA84F"/>
              </a:solidFill>
            </a:endParaRPr>
          </a:p>
        </p:txBody>
      </p:sp>
      <p:sp>
        <p:nvSpPr>
          <p:cNvPr id="216" name="Google Shape;216;p33"/>
          <p:cNvSpPr txBox="1"/>
          <p:nvPr/>
        </p:nvSpPr>
        <p:spPr>
          <a:xfrm>
            <a:off x="602500" y="1093400"/>
            <a:ext cx="3680100" cy="3524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t>// Modern asynchronous programming</a:t>
            </a:r>
            <a:endParaRPr sz="1000"/>
          </a:p>
          <a:p>
            <a:pPr indent="0" lvl="0" marL="0" rtl="0" algn="l">
              <a:lnSpc>
                <a:spcPct val="115000"/>
              </a:lnSpc>
              <a:spcBef>
                <a:spcPts val="0"/>
              </a:spcBef>
              <a:spcAft>
                <a:spcPts val="0"/>
              </a:spcAft>
              <a:buNone/>
            </a:pPr>
            <a:r>
              <a:rPr lang="en-GB" sz="1000"/>
              <a:t>const fs = require('fs').promises;</a:t>
            </a:r>
            <a:endParaRPr sz="1000"/>
          </a:p>
          <a:p>
            <a:pPr indent="0" lvl="0" marL="0" rtl="0" algn="l">
              <a:lnSpc>
                <a:spcPct val="115000"/>
              </a:lnSpc>
              <a:spcBef>
                <a:spcPts val="0"/>
              </a:spcBef>
              <a:spcAft>
                <a:spcPts val="0"/>
              </a:spcAft>
              <a:buNone/>
            </a:pPr>
            <a:r>
              <a:rPr lang="en-GB" sz="1000"/>
              <a:t>async function readMultipleFiles() {</a:t>
            </a:r>
            <a:endParaRPr sz="1000"/>
          </a:p>
          <a:p>
            <a:pPr indent="0" lvl="0" marL="0" rtl="0" algn="l">
              <a:lnSpc>
                <a:spcPct val="115000"/>
              </a:lnSpc>
              <a:spcBef>
                <a:spcPts val="0"/>
              </a:spcBef>
              <a:spcAft>
                <a:spcPts val="0"/>
              </a:spcAft>
              <a:buNone/>
            </a:pPr>
            <a:r>
              <a:rPr lang="en-GB" sz="1000"/>
              <a:t>try {</a:t>
            </a:r>
            <a:endParaRPr sz="1000"/>
          </a:p>
          <a:p>
            <a:pPr indent="0" lvl="0" marL="0" rtl="0" algn="l">
              <a:lnSpc>
                <a:spcPct val="115000"/>
              </a:lnSpc>
              <a:spcBef>
                <a:spcPts val="0"/>
              </a:spcBef>
              <a:spcAft>
                <a:spcPts val="0"/>
              </a:spcAft>
              <a:buNone/>
            </a:pPr>
            <a:r>
              <a:rPr lang="en-GB" sz="1000"/>
              <a:t>c</a:t>
            </a:r>
            <a:r>
              <a:rPr lang="en-GB" sz="1000"/>
              <a:t>const data1 = await fs.readFile('file1.txt','utf8');</a:t>
            </a:r>
            <a:endParaRPr sz="1000"/>
          </a:p>
          <a:p>
            <a:pPr indent="0" lvl="0" marL="0" rtl="0" algn="l">
              <a:lnSpc>
                <a:spcPct val="115000"/>
              </a:lnSpc>
              <a:spcBef>
                <a:spcPts val="0"/>
              </a:spcBef>
              <a:spcAft>
                <a:spcPts val="0"/>
              </a:spcAft>
              <a:buNone/>
            </a:pPr>
            <a:r>
              <a:rPr lang="en-GB" sz="1000"/>
              <a:t>const data2 = await fs.readFile('file2.txt','utf8');</a:t>
            </a:r>
            <a:endParaRPr sz="1000"/>
          </a:p>
          <a:p>
            <a:pPr indent="0" lvl="0" marL="0" rtl="0" algn="l">
              <a:lnSpc>
                <a:spcPct val="115000"/>
              </a:lnSpc>
              <a:spcBef>
                <a:spcPts val="0"/>
              </a:spcBef>
              <a:spcAft>
                <a:spcPts val="0"/>
              </a:spcAft>
              <a:buNone/>
            </a:pPr>
            <a:r>
              <a:rPr lang="en-GB" sz="1000"/>
              <a:t>const data3 = await fs.readFile('file3.txt','utf8');</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console.log('All files read!');</a:t>
            </a:r>
            <a:endParaRPr sz="1000"/>
          </a:p>
          <a:p>
            <a:pPr indent="0" lvl="0" marL="0" rtl="0" algn="l">
              <a:lnSpc>
                <a:spcPct val="115000"/>
              </a:lnSpc>
              <a:spcBef>
                <a:spcPts val="0"/>
              </a:spcBef>
              <a:spcAft>
                <a:spcPts val="0"/>
              </a:spcAft>
              <a:buNone/>
            </a:pPr>
            <a:r>
              <a:rPr lang="en-GB" sz="1000"/>
              <a:t>return { data1, data2, data3 };</a:t>
            </a:r>
            <a:endParaRPr sz="1000"/>
          </a:p>
          <a:p>
            <a:pPr indent="0" lvl="0" marL="0" rtl="0" algn="l">
              <a:lnSpc>
                <a:spcPct val="115000"/>
              </a:lnSpc>
              <a:spcBef>
                <a:spcPts val="0"/>
              </a:spcBef>
              <a:spcAft>
                <a:spcPts val="0"/>
              </a:spcAft>
              <a:buNone/>
            </a:pPr>
            <a:r>
              <a:rPr lang="en-GB" sz="1000"/>
              <a:t>} catch (error) {</a:t>
            </a:r>
            <a:endParaRPr sz="1000"/>
          </a:p>
          <a:p>
            <a:pPr indent="0" lvl="0" marL="0" rtl="0" algn="l">
              <a:lnSpc>
                <a:spcPct val="115000"/>
              </a:lnSpc>
              <a:spcBef>
                <a:spcPts val="0"/>
              </a:spcBef>
              <a:spcAft>
                <a:spcPts val="0"/>
              </a:spcAft>
              <a:buNone/>
            </a:pPr>
            <a:r>
              <a:rPr lang="en-GB" sz="1000"/>
              <a:t>console.error('Error reading files:'</a:t>
            </a:r>
            <a:endParaRPr sz="1000"/>
          </a:p>
          <a:p>
            <a:pPr indent="0" lvl="0" marL="0" rtl="0" algn="l">
              <a:lnSpc>
                <a:spcPct val="115000"/>
              </a:lnSpc>
              <a:spcBef>
                <a:spcPts val="0"/>
              </a:spcBef>
              <a:spcAft>
                <a:spcPts val="0"/>
              </a:spcAft>
              <a:buNone/>
            </a:pPr>
            <a:r>
              <a:rPr lang="en-GB" sz="1000"/>
              <a:t>throw error;</a:t>
            </a:r>
            <a:endParaRPr sz="1000"/>
          </a:p>
          <a:p>
            <a:pPr indent="0" lvl="0" marL="0" rtl="0" algn="l">
              <a:lnSpc>
                <a:spcPct val="115000"/>
              </a:lnSpc>
              <a:spcBef>
                <a:spcPts val="0"/>
              </a:spcBef>
              <a:spcAft>
                <a:spcPts val="0"/>
              </a:spcAft>
              <a:buNone/>
            </a:pPr>
            <a:r>
              <a:rPr lang="en-GB" sz="1000"/>
              <a:t>, error);}</a:t>
            </a:r>
            <a:endParaRPr sz="1000"/>
          </a:p>
          <a:p>
            <a:pPr indent="0" lvl="0" marL="0" rtl="0" algn="l">
              <a:lnSpc>
                <a:spcPct val="115000"/>
              </a:lnSpc>
              <a:spcBef>
                <a:spcPts val="0"/>
              </a:spcBef>
              <a:spcAft>
                <a:spcPts val="0"/>
              </a:spcAft>
              <a:buNone/>
            </a:pPr>
            <a:r>
              <a:rPr lang="en-GB" sz="1000"/>
              <a:t>}</a:t>
            </a:r>
            <a:endParaRPr sz="1000"/>
          </a:p>
          <a:p>
            <a:pPr indent="0" lvl="0" marL="0" rtl="0" algn="l">
              <a:lnSpc>
                <a:spcPct val="115000"/>
              </a:lnSpc>
              <a:spcBef>
                <a:spcPts val="0"/>
              </a:spcBef>
              <a:spcAft>
                <a:spcPts val="0"/>
              </a:spcAft>
              <a:buNone/>
            </a:pPr>
            <a:r>
              <a:rPr lang="en-GB" sz="1000"/>
              <a:t>// Call async function</a:t>
            </a:r>
            <a:endParaRPr sz="1000"/>
          </a:p>
          <a:p>
            <a:pPr indent="0" lvl="0" marL="0" rtl="0" algn="l">
              <a:lnSpc>
                <a:spcPct val="115000"/>
              </a:lnSpc>
              <a:spcBef>
                <a:spcPts val="0"/>
              </a:spcBef>
              <a:spcAft>
                <a:spcPts val="0"/>
              </a:spcAft>
              <a:buNone/>
            </a:pPr>
            <a:r>
              <a:rPr lang="en-GB" sz="1000"/>
              <a:t>readMultipleFiles()</a:t>
            </a:r>
            <a:endParaRPr sz="1000"/>
          </a:p>
          <a:p>
            <a:pPr indent="0" lvl="0" marL="0" rtl="0" algn="l">
              <a:lnSpc>
                <a:spcPct val="115000"/>
              </a:lnSpc>
              <a:spcBef>
                <a:spcPts val="0"/>
              </a:spcBef>
              <a:spcAft>
                <a:spcPts val="0"/>
              </a:spcAft>
              <a:buNone/>
            </a:pPr>
            <a:r>
              <a:rPr lang="en-GB" sz="1000"/>
              <a:t>.then(result =&amp;gt; console.log(result))</a:t>
            </a:r>
            <a:endParaRPr sz="1000"/>
          </a:p>
          <a:p>
            <a:pPr indent="0" lvl="0" marL="0" rtl="0" algn="l">
              <a:lnSpc>
                <a:spcPct val="115000"/>
              </a:lnSpc>
              <a:spcBef>
                <a:spcPts val="0"/>
              </a:spcBef>
              <a:spcAft>
                <a:spcPts val="0"/>
              </a:spcAft>
              <a:buNone/>
            </a:pPr>
            <a:r>
              <a:rPr lang="en-GB" sz="1000"/>
              <a:t>.catch(err =&amp;gt; console.error(err));</a:t>
            </a:r>
            <a:endParaRPr sz="1000"/>
          </a:p>
        </p:txBody>
      </p:sp>
      <p:sp>
        <p:nvSpPr>
          <p:cNvPr id="217" name="Google Shape;217;p33"/>
          <p:cNvSpPr txBox="1"/>
          <p:nvPr/>
        </p:nvSpPr>
        <p:spPr>
          <a:xfrm>
            <a:off x="4864900" y="4004625"/>
            <a:ext cx="3000000" cy="54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t>Modern Approach:</a:t>
            </a:r>
            <a:r>
              <a:rPr lang="en-GB" sz="1100"/>
              <a:t> Async/await makes asynchronous code look synchronous</a:t>
            </a:r>
            <a:endParaRPr sz="1100"/>
          </a:p>
        </p:txBody>
      </p:sp>
      <p:pic>
        <p:nvPicPr>
          <p:cNvPr id="218" name="Google Shape;218;p33"/>
          <p:cNvPicPr preferRelativeResize="0"/>
          <p:nvPr/>
        </p:nvPicPr>
        <p:blipFill>
          <a:blip r:embed="rId3">
            <a:alphaModFix/>
          </a:blip>
          <a:stretch>
            <a:fillRect/>
          </a:stretch>
        </p:blipFill>
        <p:spPr>
          <a:xfrm>
            <a:off x="4864900" y="1716575"/>
            <a:ext cx="3490451" cy="1090775"/>
          </a:xfrm>
          <a:prstGeom prst="rect">
            <a:avLst/>
          </a:prstGeom>
          <a:noFill/>
          <a:ln>
            <a:noFill/>
          </a:ln>
        </p:spPr>
      </p:pic>
      <p:sp>
        <p:nvSpPr>
          <p:cNvPr id="219" name="Google Shape;219;p3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Event Loop Deep Dive</a:t>
            </a:r>
            <a:endParaRPr>
              <a:solidFill>
                <a:srgbClr val="6AA84F"/>
              </a:solidFill>
            </a:endParaRPr>
          </a:p>
        </p:txBody>
      </p:sp>
      <p:sp>
        <p:nvSpPr>
          <p:cNvPr id="225" name="Google Shape;225;p34"/>
          <p:cNvSpPr txBox="1"/>
          <p:nvPr/>
        </p:nvSpPr>
        <p:spPr>
          <a:xfrm>
            <a:off x="571500" y="1282700"/>
            <a:ext cx="53721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Call Stack:</a:t>
            </a:r>
            <a:r>
              <a:rPr lang="en-GB" sz="1800"/>
              <a:t> Where functions are executed</a:t>
            </a:r>
            <a:endParaRPr sz="1800"/>
          </a:p>
          <a:p>
            <a:pPr indent="-342900" lvl="0" marL="457200" rtl="0" algn="l">
              <a:lnSpc>
                <a:spcPct val="115000"/>
              </a:lnSpc>
              <a:spcBef>
                <a:spcPts val="0"/>
              </a:spcBef>
              <a:spcAft>
                <a:spcPts val="0"/>
              </a:spcAft>
              <a:buSzPts val="1800"/>
              <a:buChar char="●"/>
            </a:pPr>
            <a:r>
              <a:rPr b="1" lang="en-GB" sz="1800"/>
              <a:t>Web APIs:</a:t>
            </a:r>
            <a:r>
              <a:rPr lang="en-GB" sz="1800"/>
              <a:t> Handle async operations (timers, HTTP)</a:t>
            </a:r>
            <a:endParaRPr sz="1800"/>
          </a:p>
          <a:p>
            <a:pPr indent="-342900" lvl="0" marL="457200" rtl="0" algn="l">
              <a:lnSpc>
                <a:spcPct val="115000"/>
              </a:lnSpc>
              <a:spcBef>
                <a:spcPts val="0"/>
              </a:spcBef>
              <a:spcAft>
                <a:spcPts val="0"/>
              </a:spcAft>
              <a:buSzPts val="1800"/>
              <a:buChar char="●"/>
            </a:pPr>
            <a:r>
              <a:rPr b="1" lang="en-GB" sz="1800"/>
              <a:t>Callback Queue: </a:t>
            </a:r>
            <a:r>
              <a:rPr lang="en-GB" sz="1800"/>
              <a:t>Stores completed callbacks</a:t>
            </a:r>
            <a:endParaRPr sz="1800"/>
          </a:p>
          <a:p>
            <a:pPr indent="-342900" lvl="0" marL="457200" rtl="0" algn="l">
              <a:lnSpc>
                <a:spcPct val="115000"/>
              </a:lnSpc>
              <a:spcBef>
                <a:spcPts val="0"/>
              </a:spcBef>
              <a:spcAft>
                <a:spcPts val="0"/>
              </a:spcAft>
              <a:buSzPts val="1800"/>
              <a:buChar char="●"/>
            </a:pPr>
            <a:r>
              <a:rPr b="1" lang="en-GB" sz="1800"/>
              <a:t>Event Loop:</a:t>
            </a:r>
            <a:r>
              <a:rPr lang="en-GB" sz="1800"/>
              <a:t> Moves callbacks to call stack</a:t>
            </a:r>
            <a:endParaRPr sz="1800"/>
          </a:p>
          <a:p>
            <a:pPr indent="-342900" lvl="0" marL="457200" rtl="0" algn="l">
              <a:lnSpc>
                <a:spcPct val="115000"/>
              </a:lnSpc>
              <a:spcBef>
                <a:spcPts val="0"/>
              </a:spcBef>
              <a:spcAft>
                <a:spcPts val="0"/>
              </a:spcAft>
              <a:buSzPts val="1800"/>
              <a:buChar char="●"/>
            </a:pPr>
            <a:r>
              <a:rPr b="1" lang="en-GB" sz="1800"/>
              <a:t>Microtask Queue:</a:t>
            </a:r>
            <a:r>
              <a:rPr lang="en-GB" sz="1800"/>
              <a:t> Promises have higher priority</a:t>
            </a:r>
            <a:endParaRPr sz="1800"/>
          </a:p>
          <a:p>
            <a:pPr indent="-342900" lvl="0" marL="457200" rtl="0" algn="l">
              <a:lnSpc>
                <a:spcPct val="115000"/>
              </a:lnSpc>
              <a:spcBef>
                <a:spcPts val="0"/>
              </a:spcBef>
              <a:spcAft>
                <a:spcPts val="0"/>
              </a:spcAft>
              <a:buSzPts val="1800"/>
              <a:buChar char="●"/>
            </a:pPr>
            <a:r>
              <a:rPr lang="en-GB" sz="1800"/>
              <a:t>Understanding execution order is crucial</a:t>
            </a:r>
            <a:endParaRPr sz="1800"/>
          </a:p>
        </p:txBody>
      </p:sp>
      <p:sp>
        <p:nvSpPr>
          <p:cNvPr id="226" name="Google Shape;226;p3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HTTP Module - Creating Web Server</a:t>
            </a:r>
            <a:endParaRPr>
              <a:solidFill>
                <a:srgbClr val="6AA84F"/>
              </a:solidFill>
            </a:endParaRPr>
          </a:p>
        </p:txBody>
      </p:sp>
      <p:sp>
        <p:nvSpPr>
          <p:cNvPr id="232" name="Google Shape;232;p35"/>
          <p:cNvSpPr txBox="1"/>
          <p:nvPr/>
        </p:nvSpPr>
        <p:spPr>
          <a:xfrm>
            <a:off x="609600" y="1017725"/>
            <a:ext cx="3000000" cy="405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t>const http = require('http');</a:t>
            </a:r>
            <a:endParaRPr sz="1000"/>
          </a:p>
          <a:p>
            <a:pPr indent="0" lvl="0" marL="0" rtl="0" algn="l">
              <a:lnSpc>
                <a:spcPct val="115000"/>
              </a:lnSpc>
              <a:spcBef>
                <a:spcPts val="0"/>
              </a:spcBef>
              <a:spcAft>
                <a:spcPts val="0"/>
              </a:spcAft>
              <a:buNone/>
            </a:pPr>
            <a:r>
              <a:rPr lang="en-GB" sz="1000"/>
              <a:t>const url = require('url');</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const server = http.createServer((req, res) =&gt; {</a:t>
            </a:r>
            <a:endParaRPr sz="1000"/>
          </a:p>
          <a:p>
            <a:pPr indent="0" lvl="0" marL="0" rtl="0" algn="l">
              <a:lnSpc>
                <a:spcPct val="115000"/>
              </a:lnSpc>
              <a:spcBef>
                <a:spcPts val="0"/>
              </a:spcBef>
              <a:spcAft>
                <a:spcPts val="0"/>
              </a:spcAft>
              <a:buNone/>
            </a:pPr>
            <a:r>
              <a:rPr lang="en-GB" sz="1000"/>
              <a:t>  const parsedUrl = url.parse(req.url, true);</a:t>
            </a:r>
            <a:endParaRPr sz="1000"/>
          </a:p>
          <a:p>
            <a:pPr indent="0" lvl="0" marL="0" rtl="0" algn="l">
              <a:lnSpc>
                <a:spcPct val="115000"/>
              </a:lnSpc>
              <a:spcBef>
                <a:spcPts val="0"/>
              </a:spcBef>
              <a:spcAft>
                <a:spcPts val="0"/>
              </a:spcAft>
              <a:buNone/>
            </a:pPr>
            <a:r>
              <a:rPr lang="en-GB" sz="1000"/>
              <a:t>  const path = parsedUrl.pathname;</a:t>
            </a:r>
            <a:endParaRPr sz="1000"/>
          </a:p>
          <a:p>
            <a:pPr indent="0" lvl="0" marL="0" rtl="0" algn="l">
              <a:lnSpc>
                <a:spcPct val="115000"/>
              </a:lnSpc>
              <a:spcBef>
                <a:spcPts val="0"/>
              </a:spcBef>
              <a:spcAft>
                <a:spcPts val="0"/>
              </a:spcAft>
              <a:buNone/>
            </a:pPr>
            <a:r>
              <a:rPr lang="en-GB" sz="1000"/>
              <a:t>  const method = req.method;</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  // Set CORS headers</a:t>
            </a:r>
            <a:endParaRPr sz="1000"/>
          </a:p>
          <a:p>
            <a:pPr indent="0" lvl="0" marL="0" rtl="0" algn="l">
              <a:lnSpc>
                <a:spcPct val="115000"/>
              </a:lnSpc>
              <a:spcBef>
                <a:spcPts val="0"/>
              </a:spcBef>
              <a:spcAft>
                <a:spcPts val="0"/>
              </a:spcAft>
              <a:buNone/>
            </a:pPr>
            <a:r>
              <a:rPr lang="en-GB" sz="1000"/>
              <a:t>  res.setHeader('Access-Control-Allow-Origin', '*');</a:t>
            </a:r>
            <a:endParaRPr sz="1000"/>
          </a:p>
          <a:p>
            <a:pPr indent="0" lvl="0" marL="0" rtl="0" algn="l">
              <a:lnSpc>
                <a:spcPct val="115000"/>
              </a:lnSpc>
              <a:spcBef>
                <a:spcPts val="0"/>
              </a:spcBef>
              <a:spcAft>
                <a:spcPts val="0"/>
              </a:spcAft>
              <a:buNone/>
            </a:pPr>
            <a:r>
              <a:rPr lang="en-GB" sz="1000"/>
              <a:t>  res.setHeader('Access-Control-Allow-Methods', 'GET, POST, OPTIONS');</a:t>
            </a:r>
            <a:endParaRPr sz="1000"/>
          </a:p>
          <a:p>
            <a:pPr indent="0" lvl="0" marL="0" rtl="0" algn="l">
              <a:lnSpc>
                <a:spcPct val="115000"/>
              </a:lnSpc>
              <a:spcBef>
                <a:spcPts val="0"/>
              </a:spcBef>
              <a:spcAft>
                <a:spcPts val="0"/>
              </a:spcAft>
              <a:buNone/>
            </a:pPr>
            <a:r>
              <a:rPr lang="en-GB" sz="1000"/>
              <a:t>  res.setHeader('Access-Control-Allow-Headers', 'Content-Type');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GB" sz="1000"/>
              <a:t>  // Handle preflight request for CORS</a:t>
            </a:r>
            <a:endParaRPr sz="1000"/>
          </a:p>
          <a:p>
            <a:pPr indent="0" lvl="0" marL="0" rtl="0" algn="l">
              <a:lnSpc>
                <a:spcPct val="115000"/>
              </a:lnSpc>
              <a:spcBef>
                <a:spcPts val="0"/>
              </a:spcBef>
              <a:spcAft>
                <a:spcPts val="0"/>
              </a:spcAft>
              <a:buNone/>
            </a:pPr>
            <a:r>
              <a:rPr lang="en-GB" sz="1000"/>
              <a:t>  if (method === 'OPTIONS') {</a:t>
            </a:r>
            <a:endParaRPr sz="1000"/>
          </a:p>
          <a:p>
            <a:pPr indent="0" lvl="0" marL="0" rtl="0" algn="l">
              <a:lnSpc>
                <a:spcPct val="115000"/>
              </a:lnSpc>
              <a:spcBef>
                <a:spcPts val="0"/>
              </a:spcBef>
              <a:spcAft>
                <a:spcPts val="0"/>
              </a:spcAft>
              <a:buNone/>
            </a:pPr>
            <a:r>
              <a:rPr lang="en-GB" sz="1000"/>
              <a:t>    res.writeHead(204);</a:t>
            </a:r>
            <a:endParaRPr sz="1000"/>
          </a:p>
          <a:p>
            <a:pPr indent="0" lvl="0" marL="0" rtl="0" algn="l">
              <a:lnSpc>
                <a:spcPct val="115000"/>
              </a:lnSpc>
              <a:spcBef>
                <a:spcPts val="0"/>
              </a:spcBef>
              <a:spcAft>
                <a:spcPts val="0"/>
              </a:spcAft>
              <a:buNone/>
            </a:pPr>
            <a:r>
              <a:rPr lang="en-GB" sz="1000"/>
              <a:t>    res.end();</a:t>
            </a:r>
            <a:endParaRPr sz="1000"/>
          </a:p>
          <a:p>
            <a:pPr indent="0" lvl="0" marL="0" rtl="0" algn="l">
              <a:lnSpc>
                <a:spcPct val="115000"/>
              </a:lnSpc>
              <a:spcBef>
                <a:spcPts val="0"/>
              </a:spcBef>
              <a:spcAft>
                <a:spcPts val="0"/>
              </a:spcAft>
              <a:buNone/>
            </a:pPr>
            <a:r>
              <a:rPr lang="en-GB" sz="1000"/>
              <a:t>    return;</a:t>
            </a:r>
            <a:endParaRPr sz="1000"/>
          </a:p>
          <a:p>
            <a:pPr indent="0" lvl="0" marL="0" rtl="0" algn="l">
              <a:lnSpc>
                <a:spcPct val="115000"/>
              </a:lnSpc>
              <a:spcBef>
                <a:spcPts val="0"/>
              </a:spcBef>
              <a:spcAft>
                <a:spcPts val="0"/>
              </a:spcAft>
              <a:buNone/>
            </a:pPr>
            <a:r>
              <a:rPr lang="en-GB" sz="1000"/>
              <a:t>  }</a:t>
            </a:r>
            <a:endParaRPr sz="1000"/>
          </a:p>
          <a:p>
            <a:pPr indent="0" lvl="0" marL="0" rtl="0" algn="l">
              <a:lnSpc>
                <a:spcPct val="115000"/>
              </a:lnSpc>
              <a:spcBef>
                <a:spcPts val="0"/>
              </a:spcBef>
              <a:spcAft>
                <a:spcPts val="0"/>
              </a:spcAft>
              <a:buNone/>
            </a:pPr>
            <a:r>
              <a:t/>
            </a:r>
            <a:endParaRPr sz="1000"/>
          </a:p>
        </p:txBody>
      </p:sp>
      <p:sp>
        <p:nvSpPr>
          <p:cNvPr id="233" name="Google Shape;233;p35"/>
          <p:cNvSpPr txBox="1"/>
          <p:nvPr/>
        </p:nvSpPr>
        <p:spPr>
          <a:xfrm flipH="1">
            <a:off x="3873500" y="1094100"/>
            <a:ext cx="3352800" cy="295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if (path === '/' &amp;&amp; method === 'GET') {</a:t>
            </a:r>
            <a:endParaRPr sz="1000"/>
          </a:p>
          <a:p>
            <a:pPr indent="0" lvl="0" marL="0" rtl="0" algn="l">
              <a:spcBef>
                <a:spcPts val="0"/>
              </a:spcBef>
              <a:spcAft>
                <a:spcPts val="0"/>
              </a:spcAft>
              <a:buNone/>
            </a:pPr>
            <a:r>
              <a:rPr lang="en-GB" sz="1000"/>
              <a:t>    res.writeHead(200, { 'Content-Type': 'text/html' });</a:t>
            </a:r>
            <a:endParaRPr sz="1000"/>
          </a:p>
          <a:p>
            <a:pPr indent="0" lvl="0" marL="0" rtl="0" algn="l">
              <a:spcBef>
                <a:spcPts val="0"/>
              </a:spcBef>
              <a:spcAft>
                <a:spcPts val="0"/>
              </a:spcAft>
              <a:buNone/>
            </a:pPr>
            <a:r>
              <a:rPr lang="en-GB" sz="1000"/>
              <a:t>    res.end('&lt;h1&gt;Welcome to Node.js Server!&lt;/h1&gt;');</a:t>
            </a:r>
            <a:endParaRPr sz="1000"/>
          </a:p>
          <a:p>
            <a:pPr indent="0" lvl="0" marL="0" rtl="0" algn="l">
              <a:spcBef>
                <a:spcPts val="0"/>
              </a:spcBef>
              <a:spcAft>
                <a:spcPts val="0"/>
              </a:spcAft>
              <a:buNone/>
            </a:pPr>
            <a:r>
              <a:rPr lang="en-GB" sz="1000"/>
              <a:t>  } </a:t>
            </a:r>
            <a:endParaRPr sz="1000"/>
          </a:p>
          <a:p>
            <a:pPr indent="0" lvl="0" marL="0" rtl="0" algn="l">
              <a:spcBef>
                <a:spcPts val="0"/>
              </a:spcBef>
              <a:spcAft>
                <a:spcPts val="0"/>
              </a:spcAft>
              <a:buNone/>
            </a:pPr>
            <a:r>
              <a:rPr lang="en-GB" sz="1000"/>
              <a:t>  else if (path === '/api/users' &amp;&amp; method === 'GET') {</a:t>
            </a:r>
            <a:endParaRPr sz="1000"/>
          </a:p>
          <a:p>
            <a:pPr indent="0" lvl="0" marL="0" rtl="0" algn="l">
              <a:spcBef>
                <a:spcPts val="0"/>
              </a:spcBef>
              <a:spcAft>
                <a:spcPts val="0"/>
              </a:spcAft>
              <a:buNone/>
            </a:pPr>
            <a:r>
              <a:rPr lang="en-GB" sz="1000"/>
              <a:t>    res.writeHead(200, { 'Content-Type': 'application/json' });</a:t>
            </a:r>
            <a:endParaRPr sz="1000"/>
          </a:p>
          <a:p>
            <a:pPr indent="0" lvl="0" marL="0" rtl="0" algn="l">
              <a:spcBef>
                <a:spcPts val="0"/>
              </a:spcBef>
              <a:spcAft>
                <a:spcPts val="0"/>
              </a:spcAft>
              <a:buNone/>
            </a:pPr>
            <a:r>
              <a:rPr lang="en-GB" sz="1000"/>
              <a:t>    res.end(JSON.stringify({ users: ['Alice', 'Bob'] }));</a:t>
            </a:r>
            <a:endParaRPr sz="1000"/>
          </a:p>
          <a:p>
            <a:pPr indent="0" lvl="0" marL="0" rtl="0" algn="l">
              <a:spcBef>
                <a:spcPts val="0"/>
              </a:spcBef>
              <a:spcAft>
                <a:spcPts val="0"/>
              </a:spcAft>
              <a:buNone/>
            </a:pPr>
            <a:r>
              <a:rPr lang="en-GB" sz="1000"/>
              <a:t>  } </a:t>
            </a:r>
            <a:endParaRPr sz="1000"/>
          </a:p>
          <a:p>
            <a:pPr indent="0" lvl="0" marL="0" rtl="0" algn="l">
              <a:spcBef>
                <a:spcPts val="0"/>
              </a:spcBef>
              <a:spcAft>
                <a:spcPts val="0"/>
              </a:spcAft>
              <a:buNone/>
            </a:pPr>
            <a:r>
              <a:rPr lang="en-GB" sz="1000"/>
              <a:t>  else {</a:t>
            </a:r>
            <a:endParaRPr sz="1000"/>
          </a:p>
          <a:p>
            <a:pPr indent="0" lvl="0" marL="0" rtl="0" algn="l">
              <a:spcBef>
                <a:spcPts val="0"/>
              </a:spcBef>
              <a:spcAft>
                <a:spcPts val="0"/>
              </a:spcAft>
              <a:buNone/>
            </a:pPr>
            <a:r>
              <a:rPr lang="en-GB" sz="1000"/>
              <a:t>    res.writeHead(404, { 'Content-Type': 'text/plain' });</a:t>
            </a:r>
            <a:endParaRPr sz="1000"/>
          </a:p>
          <a:p>
            <a:pPr indent="0" lvl="0" marL="0" rtl="0" algn="l">
              <a:spcBef>
                <a:spcPts val="0"/>
              </a:spcBef>
              <a:spcAft>
                <a:spcPts val="0"/>
              </a:spcAft>
              <a:buNone/>
            </a:pPr>
            <a:r>
              <a:rPr lang="en-GB" sz="1000"/>
              <a:t>    res.end('Page not found!');</a:t>
            </a:r>
            <a:endParaRPr sz="1000"/>
          </a:p>
          <a:p>
            <a:pPr indent="0" lvl="0" marL="0" rtl="0" algn="l">
              <a:spcBef>
                <a:spcPts val="0"/>
              </a:spcBef>
              <a:spcAft>
                <a:spcPts val="0"/>
              </a:spcAft>
              <a:buNone/>
            </a:pPr>
            <a:r>
              <a:rPr lang="en-GB" sz="1000"/>
              <a:t>  }</a:t>
            </a:r>
            <a:endParaRPr sz="1000"/>
          </a:p>
          <a:p>
            <a:pPr indent="0" lvl="0" marL="0" rtl="0" algn="l">
              <a:spcBef>
                <a:spcPts val="0"/>
              </a:spcBef>
              <a:spcAft>
                <a:spcPts val="0"/>
              </a:spcAft>
              <a:buNone/>
            </a:pPr>
            <a:r>
              <a:rPr lang="en-GB"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server.listen(3000, () =&gt; {</a:t>
            </a:r>
            <a:endParaRPr sz="1000"/>
          </a:p>
          <a:p>
            <a:pPr indent="0" lvl="0" marL="0" rtl="0" algn="l">
              <a:spcBef>
                <a:spcPts val="0"/>
              </a:spcBef>
              <a:spcAft>
                <a:spcPts val="0"/>
              </a:spcAft>
              <a:buNone/>
            </a:pPr>
            <a:r>
              <a:rPr lang="en-GB" sz="1000"/>
              <a:t>  console.log('Server running on http://localhost:3000');</a:t>
            </a:r>
            <a:endParaRPr sz="1000"/>
          </a:p>
          <a:p>
            <a:pPr indent="0" lvl="0" marL="0" rtl="0" algn="l">
              <a:spcBef>
                <a:spcPts val="0"/>
              </a:spcBef>
              <a:spcAft>
                <a:spcPts val="0"/>
              </a:spcAft>
              <a:buNone/>
            </a:pPr>
            <a:r>
              <a:rPr lang="en-GB" sz="1000"/>
              <a:t>});</a:t>
            </a:r>
            <a:endParaRPr sz="1000"/>
          </a:p>
        </p:txBody>
      </p:sp>
      <p:sp>
        <p:nvSpPr>
          <p:cNvPr id="234" name="Google Shape;234;p35"/>
          <p:cNvSpPr txBox="1"/>
          <p:nvPr/>
        </p:nvSpPr>
        <p:spPr>
          <a:xfrm>
            <a:off x="3873500" y="4419600"/>
            <a:ext cx="3911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t>Features: </a:t>
            </a:r>
            <a:r>
              <a:rPr lang="en-GB" sz="1300"/>
              <a:t>Basic routing and response handling</a:t>
            </a:r>
            <a:endParaRPr sz="1300"/>
          </a:p>
        </p:txBody>
      </p:sp>
      <p:sp>
        <p:nvSpPr>
          <p:cNvPr id="235" name="Google Shape;235;p35"/>
          <p:cNvSpPr txBox="1"/>
          <p:nvPr/>
        </p:nvSpPr>
        <p:spPr>
          <a:xfrm>
            <a:off x="7671475" y="193075"/>
            <a:ext cx="11070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Week 5</a:t>
            </a:r>
            <a:endParaRPr sz="1800">
              <a:solidFill>
                <a:schemeClr val="dk2"/>
              </a:solidFill>
              <a:latin typeface="Proxima Nova"/>
              <a:ea typeface="Proxima Nova"/>
              <a:cs typeface="Proxima Nova"/>
              <a:sym typeface="Proxima Nova"/>
            </a:endParaRPr>
          </a:p>
        </p:txBody>
      </p:sp>
      <p:sp>
        <p:nvSpPr>
          <p:cNvPr id="236" name="Google Shape;236;p35"/>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3C78D8"/>
                </a:solidFill>
              </a:rPr>
              <a:t>Express Js</a:t>
            </a:r>
            <a:endParaRPr>
              <a:solidFill>
                <a:srgbClr val="3C78D8"/>
              </a:solidFill>
            </a:endParaRPr>
          </a:p>
        </p:txBody>
      </p:sp>
      <p:sp>
        <p:nvSpPr>
          <p:cNvPr id="242" name="Google Shape;242;p36"/>
          <p:cNvSpPr txBox="1"/>
          <p:nvPr/>
        </p:nvSpPr>
        <p:spPr>
          <a:xfrm>
            <a:off x="393700" y="1619450"/>
            <a:ext cx="5359500" cy="21588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GB" sz="1900"/>
              <a:t>Minimal and flexible Node.js framework</a:t>
            </a:r>
            <a:endParaRPr sz="1900"/>
          </a:p>
          <a:p>
            <a:pPr indent="-349250" lvl="0" marL="457200" rtl="0" algn="l">
              <a:lnSpc>
                <a:spcPct val="115000"/>
              </a:lnSpc>
              <a:spcBef>
                <a:spcPts val="0"/>
              </a:spcBef>
              <a:spcAft>
                <a:spcPts val="0"/>
              </a:spcAft>
              <a:buSzPts val="1900"/>
              <a:buChar char="●"/>
            </a:pPr>
            <a:r>
              <a:rPr lang="en-GB" sz="1900"/>
              <a:t>Simplifies HTTP server creation</a:t>
            </a:r>
            <a:endParaRPr sz="1900"/>
          </a:p>
          <a:p>
            <a:pPr indent="-349250" lvl="0" marL="457200" rtl="0" algn="l">
              <a:lnSpc>
                <a:spcPct val="115000"/>
              </a:lnSpc>
              <a:spcBef>
                <a:spcPts val="0"/>
              </a:spcBef>
              <a:spcAft>
                <a:spcPts val="0"/>
              </a:spcAft>
              <a:buSzPts val="1900"/>
              <a:buChar char="●"/>
            </a:pPr>
            <a:r>
              <a:rPr lang="en-GB" sz="1900"/>
              <a:t>Powerful routing and middleware system</a:t>
            </a:r>
            <a:endParaRPr sz="1900"/>
          </a:p>
          <a:p>
            <a:pPr indent="-349250" lvl="0" marL="457200" rtl="0" algn="l">
              <a:lnSpc>
                <a:spcPct val="115000"/>
              </a:lnSpc>
              <a:spcBef>
                <a:spcPts val="0"/>
              </a:spcBef>
              <a:spcAft>
                <a:spcPts val="0"/>
              </a:spcAft>
              <a:buSzPts val="1900"/>
              <a:buChar char="●"/>
            </a:pPr>
            <a:r>
              <a:rPr lang="en-GB" sz="1900"/>
              <a:t>Template engine support</a:t>
            </a:r>
            <a:endParaRPr sz="1900"/>
          </a:p>
          <a:p>
            <a:pPr indent="-349250" lvl="0" marL="457200" rtl="0" algn="l">
              <a:lnSpc>
                <a:spcPct val="115000"/>
              </a:lnSpc>
              <a:spcBef>
                <a:spcPts val="0"/>
              </a:spcBef>
              <a:spcAft>
                <a:spcPts val="0"/>
              </a:spcAft>
              <a:buSzPts val="1900"/>
              <a:buChar char="●"/>
            </a:pPr>
            <a:r>
              <a:rPr lang="en-GB" sz="1900"/>
              <a:t>Large ecosystem of plugins</a:t>
            </a:r>
            <a:endParaRPr sz="1900"/>
          </a:p>
          <a:p>
            <a:pPr indent="-349250" lvl="0" marL="457200" rtl="0" algn="l">
              <a:lnSpc>
                <a:spcPct val="115000"/>
              </a:lnSpc>
              <a:spcBef>
                <a:spcPts val="0"/>
              </a:spcBef>
              <a:spcAft>
                <a:spcPts val="0"/>
              </a:spcAft>
              <a:buSzPts val="1900"/>
              <a:buChar char="●"/>
            </a:pPr>
            <a:r>
              <a:rPr lang="en-GB" sz="1900"/>
              <a:t>Industry standard for Node.js APIs</a:t>
            </a:r>
            <a:endParaRPr sz="1900"/>
          </a:p>
        </p:txBody>
      </p:sp>
      <p:pic>
        <p:nvPicPr>
          <p:cNvPr id="243" name="Google Shape;243;p36"/>
          <p:cNvPicPr preferRelativeResize="0"/>
          <p:nvPr/>
        </p:nvPicPr>
        <p:blipFill>
          <a:blip r:embed="rId3">
            <a:alphaModFix/>
          </a:blip>
          <a:stretch>
            <a:fillRect/>
          </a:stretch>
        </p:blipFill>
        <p:spPr>
          <a:xfrm>
            <a:off x="5600800" y="370025"/>
            <a:ext cx="3167150" cy="1979475"/>
          </a:xfrm>
          <a:prstGeom prst="rect">
            <a:avLst/>
          </a:prstGeom>
          <a:noFill/>
          <a:ln>
            <a:noFill/>
          </a:ln>
        </p:spPr>
      </p:pic>
      <p:sp>
        <p:nvSpPr>
          <p:cNvPr id="244" name="Google Shape;244;p36"/>
          <p:cNvSpPr txBox="1"/>
          <p:nvPr/>
        </p:nvSpPr>
        <p:spPr>
          <a:xfrm>
            <a:off x="7658625" y="141600"/>
            <a:ext cx="1197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roxima Nova"/>
                <a:ea typeface="Proxima Nova"/>
                <a:cs typeface="Proxima Nova"/>
                <a:sym typeface="Proxima Nova"/>
              </a:rPr>
              <a:t>Week 6</a:t>
            </a:r>
            <a:endParaRPr sz="1800">
              <a:solidFill>
                <a:schemeClr val="dk2"/>
              </a:solidFill>
              <a:latin typeface="Proxima Nova"/>
              <a:ea typeface="Proxima Nova"/>
              <a:cs typeface="Proxima Nova"/>
              <a:sym typeface="Proxima Nova"/>
            </a:endParaRPr>
          </a:p>
        </p:txBody>
      </p:sp>
      <p:sp>
        <p:nvSpPr>
          <p:cNvPr id="245" name="Google Shape;245;p36"/>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Express Application Structure</a:t>
            </a:r>
            <a:endParaRPr>
              <a:solidFill>
                <a:schemeClr val="dk1"/>
              </a:solidFill>
            </a:endParaRPr>
          </a:p>
        </p:txBody>
      </p:sp>
      <p:sp>
        <p:nvSpPr>
          <p:cNvPr id="251" name="Google Shape;251;p37"/>
          <p:cNvSpPr txBox="1"/>
          <p:nvPr/>
        </p:nvSpPr>
        <p:spPr>
          <a:xfrm>
            <a:off x="0" y="0"/>
            <a:ext cx="30000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700"/>
          </a:p>
        </p:txBody>
      </p:sp>
      <p:sp>
        <p:nvSpPr>
          <p:cNvPr id="252" name="Google Shape;252;p37"/>
          <p:cNvSpPr txBox="1"/>
          <p:nvPr/>
        </p:nvSpPr>
        <p:spPr>
          <a:xfrm>
            <a:off x="1155700" y="1270000"/>
            <a:ext cx="4978500" cy="340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100"/>
              <a:t>const express = require('express');</a:t>
            </a:r>
            <a:endParaRPr sz="1100"/>
          </a:p>
          <a:p>
            <a:pPr indent="0" lvl="0" marL="0" rtl="0" algn="l">
              <a:spcBef>
                <a:spcPts val="0"/>
              </a:spcBef>
              <a:spcAft>
                <a:spcPts val="0"/>
              </a:spcAft>
              <a:buNone/>
            </a:pPr>
            <a:r>
              <a:rPr lang="en-GB" sz="1100"/>
              <a:t>const app = express();</a:t>
            </a:r>
            <a:endParaRPr sz="1100"/>
          </a:p>
          <a:p>
            <a:pPr indent="0" lvl="0" marL="0" rtl="0" algn="l">
              <a:spcBef>
                <a:spcPts val="0"/>
              </a:spcBef>
              <a:spcAft>
                <a:spcPts val="0"/>
              </a:spcAft>
              <a:buNone/>
            </a:pPr>
            <a:r>
              <a:rPr lang="en-GB" sz="1100"/>
              <a:t>const PORT = 3000;</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 Middleware</a:t>
            </a:r>
            <a:endParaRPr sz="1100"/>
          </a:p>
          <a:p>
            <a:pPr indent="0" lvl="0" marL="0" rtl="0" algn="l">
              <a:spcBef>
                <a:spcPts val="0"/>
              </a:spcBef>
              <a:spcAft>
                <a:spcPts val="0"/>
              </a:spcAft>
              <a:buNone/>
            </a:pPr>
            <a:r>
              <a:rPr lang="en-GB" sz="1100"/>
              <a:t>app.use(express.json()); // Parse JSON bodies</a:t>
            </a:r>
            <a:endParaRPr sz="1100"/>
          </a:p>
          <a:p>
            <a:pPr indent="0" lvl="0" marL="0" rtl="0" algn="l">
              <a:spcBef>
                <a:spcPts val="0"/>
              </a:spcBef>
              <a:spcAft>
                <a:spcPts val="0"/>
              </a:spcAft>
              <a:buNone/>
            </a:pPr>
            <a:r>
              <a:rPr lang="en-GB" sz="1100"/>
              <a:t>app.use(express.urlencoded({ extended: true })); // Parse URL-encoded data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 Routes</a:t>
            </a:r>
            <a:endParaRPr sz="1100"/>
          </a:p>
          <a:p>
            <a:pPr indent="0" lvl="0" marL="0" rtl="0" algn="l">
              <a:spcBef>
                <a:spcPts val="0"/>
              </a:spcBef>
              <a:spcAft>
                <a:spcPts val="0"/>
              </a:spcAft>
              <a:buNone/>
            </a:pPr>
            <a:r>
              <a:rPr lang="en-GB" sz="1100"/>
              <a:t>app.get('/', (req, res) =&gt; {</a:t>
            </a:r>
            <a:endParaRPr sz="1100"/>
          </a:p>
          <a:p>
            <a:pPr indent="0" lvl="0" marL="0" rtl="0" algn="l">
              <a:spcBef>
                <a:spcPts val="0"/>
              </a:spcBef>
              <a:spcAft>
                <a:spcPts val="0"/>
              </a:spcAft>
              <a:buNone/>
            </a:pPr>
            <a:r>
              <a:rPr lang="en-GB" sz="1100"/>
              <a:t>  res.send('Hello Express!');</a:t>
            </a:r>
            <a:endParaRPr sz="1100"/>
          </a:p>
          <a:p>
            <a:pPr indent="0" lvl="0" marL="0" rtl="0" algn="l">
              <a:spcBef>
                <a:spcPts val="0"/>
              </a:spcBef>
              <a:spcAft>
                <a:spcPts val="0"/>
              </a:spcAft>
              <a:buNone/>
            </a:pPr>
            <a:r>
              <a:rPr lang="en-GB"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 Start the server</a:t>
            </a:r>
            <a:endParaRPr sz="1100"/>
          </a:p>
          <a:p>
            <a:pPr indent="0" lvl="0" marL="0" rtl="0" algn="l">
              <a:spcBef>
                <a:spcPts val="0"/>
              </a:spcBef>
              <a:spcAft>
                <a:spcPts val="0"/>
              </a:spcAft>
              <a:buNone/>
            </a:pPr>
            <a:r>
              <a:rPr lang="en-GB" sz="1100"/>
              <a:t>app.listen(PORT, () =&gt; {</a:t>
            </a:r>
            <a:endParaRPr sz="1100"/>
          </a:p>
          <a:p>
            <a:pPr indent="0" lvl="0" marL="0" rtl="0" algn="l">
              <a:spcBef>
                <a:spcPts val="0"/>
              </a:spcBef>
              <a:spcAft>
                <a:spcPts val="0"/>
              </a:spcAft>
              <a:buNone/>
            </a:pPr>
            <a:r>
              <a:rPr lang="en-GB" sz="1100"/>
              <a:t>  console.log(`Server running on port ${PORT}`);</a:t>
            </a:r>
            <a:endParaRPr sz="1100"/>
          </a:p>
          <a:p>
            <a:pPr indent="0" lvl="0" marL="0" rtl="0" algn="l">
              <a:spcBef>
                <a:spcPts val="0"/>
              </a:spcBef>
              <a:spcAft>
                <a:spcPts val="0"/>
              </a:spcAft>
              <a:buNone/>
            </a:pPr>
            <a:r>
              <a:rPr lang="en-GB" sz="1100"/>
              <a:t>});</a:t>
            </a:r>
            <a:endParaRPr sz="1100"/>
          </a:p>
          <a:p>
            <a:pPr indent="0" lvl="0" marL="0" rtl="0" algn="l">
              <a:spcBef>
                <a:spcPts val="0"/>
              </a:spcBef>
              <a:spcAft>
                <a:spcPts val="0"/>
              </a:spcAft>
              <a:buNone/>
            </a:pPr>
            <a:r>
              <a:t/>
            </a:r>
            <a:endParaRPr sz="1100"/>
          </a:p>
        </p:txBody>
      </p:sp>
      <p:sp>
        <p:nvSpPr>
          <p:cNvPr id="253" name="Google Shape;253;p37"/>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Express Routing</a:t>
            </a:r>
            <a:endParaRPr>
              <a:solidFill>
                <a:schemeClr val="dk1"/>
              </a:solidFill>
            </a:endParaRPr>
          </a:p>
        </p:txBody>
      </p:sp>
      <p:sp>
        <p:nvSpPr>
          <p:cNvPr id="259" name="Google Shape;259;p38"/>
          <p:cNvSpPr txBox="1"/>
          <p:nvPr/>
        </p:nvSpPr>
        <p:spPr>
          <a:xfrm>
            <a:off x="457200" y="1544250"/>
            <a:ext cx="50037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t>Route methods:</a:t>
            </a:r>
            <a:r>
              <a:rPr lang="en-GB" sz="1800"/>
              <a:t> GET, POST, PUT, DELETE</a:t>
            </a:r>
            <a:endParaRPr sz="1800"/>
          </a:p>
          <a:p>
            <a:pPr indent="0" lvl="0" marL="0" rtl="0" algn="l">
              <a:lnSpc>
                <a:spcPct val="115000"/>
              </a:lnSpc>
              <a:spcBef>
                <a:spcPts val="0"/>
              </a:spcBef>
              <a:spcAft>
                <a:spcPts val="0"/>
              </a:spcAft>
              <a:buNone/>
            </a:pPr>
            <a:r>
              <a:rPr b="1" lang="en-GB" sz="1800"/>
              <a:t>Route parameters: </a:t>
            </a:r>
            <a:r>
              <a:rPr lang="en-GB" sz="1800"/>
              <a:t>/users/:id</a:t>
            </a:r>
            <a:endParaRPr sz="1800"/>
          </a:p>
          <a:p>
            <a:pPr indent="0" lvl="0" marL="0" rtl="0" algn="l">
              <a:lnSpc>
                <a:spcPct val="115000"/>
              </a:lnSpc>
              <a:spcBef>
                <a:spcPts val="0"/>
              </a:spcBef>
              <a:spcAft>
                <a:spcPts val="0"/>
              </a:spcAft>
              <a:buNone/>
            </a:pPr>
            <a:r>
              <a:rPr b="1" lang="en-GB" sz="1800"/>
              <a:t>Query parameters:</a:t>
            </a:r>
            <a:r>
              <a:rPr lang="en-GB" sz="1800"/>
              <a:t> /search?q=node</a:t>
            </a:r>
            <a:endParaRPr sz="1800"/>
          </a:p>
          <a:p>
            <a:pPr indent="0" lvl="0" marL="0" rtl="0" algn="l">
              <a:lnSpc>
                <a:spcPct val="115000"/>
              </a:lnSpc>
              <a:spcBef>
                <a:spcPts val="0"/>
              </a:spcBef>
              <a:spcAft>
                <a:spcPts val="0"/>
              </a:spcAft>
              <a:buNone/>
            </a:pPr>
            <a:r>
              <a:rPr b="1" lang="en-GB" sz="1800"/>
              <a:t>Route handlers: </a:t>
            </a:r>
            <a:r>
              <a:rPr lang="en-GB" sz="1800"/>
              <a:t>Functions that process </a:t>
            </a:r>
            <a:r>
              <a:rPr b="1" lang="en-GB" sz="1800"/>
              <a:t>requests Multiple</a:t>
            </a:r>
            <a:r>
              <a:rPr b="1" lang="en-GB" sz="1800"/>
              <a:t> handlers: </a:t>
            </a:r>
            <a:r>
              <a:rPr lang="en-GB" sz="1800"/>
              <a:t>Middleware chain</a:t>
            </a:r>
            <a:endParaRPr sz="1800"/>
          </a:p>
          <a:p>
            <a:pPr indent="0" lvl="0" marL="0" rtl="0" algn="l">
              <a:lnSpc>
                <a:spcPct val="115000"/>
              </a:lnSpc>
              <a:spcBef>
                <a:spcPts val="0"/>
              </a:spcBef>
              <a:spcAft>
                <a:spcPts val="0"/>
              </a:spcAft>
              <a:buNone/>
            </a:pPr>
            <a:r>
              <a:rPr b="1" lang="en-GB" sz="1800"/>
              <a:t>Router:</a:t>
            </a:r>
            <a:r>
              <a:rPr lang="en-GB" sz="1800"/>
              <a:t> Organize routes in separate files</a:t>
            </a:r>
            <a:endParaRPr sz="1800"/>
          </a:p>
        </p:txBody>
      </p:sp>
      <p:pic>
        <p:nvPicPr>
          <p:cNvPr id="260" name="Google Shape;260;p38"/>
          <p:cNvPicPr preferRelativeResize="0"/>
          <p:nvPr/>
        </p:nvPicPr>
        <p:blipFill>
          <a:blip r:embed="rId3">
            <a:alphaModFix/>
          </a:blip>
          <a:stretch>
            <a:fillRect/>
          </a:stretch>
        </p:blipFill>
        <p:spPr>
          <a:xfrm>
            <a:off x="5816600" y="1236802"/>
            <a:ext cx="2762343" cy="974725"/>
          </a:xfrm>
          <a:prstGeom prst="rect">
            <a:avLst/>
          </a:prstGeom>
          <a:noFill/>
          <a:ln>
            <a:noFill/>
          </a:ln>
        </p:spPr>
      </p:pic>
      <p:sp>
        <p:nvSpPr>
          <p:cNvPr id="261" name="Google Shape;261;p3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Middlewares</a:t>
            </a:r>
            <a:endParaRPr>
              <a:solidFill>
                <a:schemeClr val="dk1"/>
              </a:solidFill>
            </a:endParaRPr>
          </a:p>
        </p:txBody>
      </p:sp>
      <p:sp>
        <p:nvSpPr>
          <p:cNvPr id="267" name="Google Shape;267;p39"/>
          <p:cNvSpPr txBox="1"/>
          <p:nvPr/>
        </p:nvSpPr>
        <p:spPr>
          <a:xfrm>
            <a:off x="520700" y="1295400"/>
            <a:ext cx="7708800" cy="318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t>Middleware are functions in Express that run </a:t>
            </a:r>
            <a:r>
              <a:rPr b="1" lang="en-GB" sz="1500"/>
              <a:t>between</a:t>
            </a:r>
            <a:r>
              <a:rPr b="1" lang="en-GB" sz="1500"/>
              <a:t> a request and a response</a:t>
            </a:r>
            <a:r>
              <a:rPr lang="en-GB" sz="1300"/>
              <a:t>.</a:t>
            </a:r>
            <a:br>
              <a:rPr lang="en-GB" sz="1300"/>
            </a:br>
            <a:r>
              <a:rPr lang="en-GB" sz="1300"/>
              <a:t> They can:</a:t>
            </a:r>
            <a:endParaRPr sz="1300"/>
          </a:p>
          <a:p>
            <a:pPr indent="-311150" lvl="0" marL="457200" rtl="0" algn="l">
              <a:lnSpc>
                <a:spcPct val="115000"/>
              </a:lnSpc>
              <a:spcBef>
                <a:spcPts val="1200"/>
              </a:spcBef>
              <a:spcAft>
                <a:spcPts val="0"/>
              </a:spcAft>
              <a:buSzPts val="1300"/>
              <a:buChar char="●"/>
            </a:pPr>
            <a:r>
              <a:rPr lang="en-GB" sz="1300"/>
              <a:t>Access </a:t>
            </a:r>
            <a:r>
              <a:rPr lang="en-GB" sz="1300">
                <a:solidFill>
                  <a:srgbClr val="188038"/>
                </a:solidFill>
                <a:latin typeface="Roboto Mono"/>
                <a:ea typeface="Roboto Mono"/>
                <a:cs typeface="Roboto Mono"/>
                <a:sym typeface="Roboto Mono"/>
              </a:rPr>
              <a:t>req</a:t>
            </a:r>
            <a:r>
              <a:rPr lang="en-GB" sz="1300"/>
              <a:t>, </a:t>
            </a:r>
            <a:r>
              <a:rPr lang="en-GB" sz="1300">
                <a:solidFill>
                  <a:srgbClr val="188038"/>
                </a:solidFill>
                <a:latin typeface="Roboto Mono"/>
                <a:ea typeface="Roboto Mono"/>
                <a:cs typeface="Roboto Mono"/>
                <a:sym typeface="Roboto Mono"/>
              </a:rPr>
              <a:t>res</a:t>
            </a:r>
            <a:r>
              <a:rPr lang="en-GB" sz="1300"/>
              <a:t>, and </a:t>
            </a:r>
            <a:r>
              <a:rPr lang="en-GB" sz="1300">
                <a:solidFill>
                  <a:srgbClr val="188038"/>
                </a:solidFill>
                <a:latin typeface="Roboto Mono"/>
                <a:ea typeface="Roboto Mono"/>
                <a:cs typeface="Roboto Mono"/>
                <a:sym typeface="Roboto Mono"/>
              </a:rPr>
              <a:t>next</a:t>
            </a:r>
            <a:endParaRPr sz="1300">
              <a:solidFill>
                <a:srgbClr val="188038"/>
              </a:solidFill>
              <a:latin typeface="Roboto Mono"/>
              <a:ea typeface="Roboto Mono"/>
              <a:cs typeface="Roboto Mono"/>
              <a:sym typeface="Roboto Mono"/>
            </a:endParaRPr>
          </a:p>
          <a:p>
            <a:pPr indent="-311150" lvl="0" marL="457200" rtl="0" algn="l">
              <a:lnSpc>
                <a:spcPct val="115000"/>
              </a:lnSpc>
              <a:spcBef>
                <a:spcPts val="0"/>
              </a:spcBef>
              <a:spcAft>
                <a:spcPts val="0"/>
              </a:spcAft>
              <a:buSzPts val="1300"/>
              <a:buChar char="●"/>
            </a:pPr>
            <a:r>
              <a:rPr lang="en-GB" sz="1300"/>
              <a:t>Modify request/response data</a:t>
            </a:r>
            <a:endParaRPr sz="1300"/>
          </a:p>
          <a:p>
            <a:pPr indent="-311150" lvl="0" marL="457200" rtl="0" algn="l">
              <a:lnSpc>
                <a:spcPct val="115000"/>
              </a:lnSpc>
              <a:spcBef>
                <a:spcPts val="0"/>
              </a:spcBef>
              <a:spcAft>
                <a:spcPts val="0"/>
              </a:spcAft>
              <a:buSzPts val="1300"/>
              <a:buChar char="●"/>
            </a:pPr>
            <a:r>
              <a:rPr lang="en-GB" sz="1300"/>
              <a:t>End the request-response cycle</a:t>
            </a:r>
            <a:endParaRPr sz="1300"/>
          </a:p>
          <a:p>
            <a:pPr indent="-311150" lvl="0" marL="457200" rtl="0" algn="l">
              <a:lnSpc>
                <a:spcPct val="115000"/>
              </a:lnSpc>
              <a:spcBef>
                <a:spcPts val="0"/>
              </a:spcBef>
              <a:spcAft>
                <a:spcPts val="0"/>
              </a:spcAft>
              <a:buSzPts val="1300"/>
              <a:buChar char="●"/>
            </a:pPr>
            <a:r>
              <a:rPr lang="en-GB" sz="1300"/>
              <a:t>Or pass control using </a:t>
            </a:r>
            <a:r>
              <a:rPr lang="en-GB" sz="1300">
                <a:solidFill>
                  <a:srgbClr val="188038"/>
                </a:solidFill>
                <a:latin typeface="Roboto Mono"/>
                <a:ea typeface="Roboto Mono"/>
                <a:cs typeface="Roboto Mono"/>
                <a:sym typeface="Roboto Mono"/>
              </a:rPr>
              <a:t>next()</a:t>
            </a:r>
            <a:endParaRPr sz="13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GB" sz="1300"/>
              <a:t>Types:</a:t>
            </a:r>
            <a:endParaRPr b="1" sz="1300"/>
          </a:p>
          <a:p>
            <a:pPr indent="-311150" lvl="0" marL="457200" rtl="0" algn="l">
              <a:lnSpc>
                <a:spcPct val="115000"/>
              </a:lnSpc>
              <a:spcBef>
                <a:spcPts val="1200"/>
              </a:spcBef>
              <a:spcAft>
                <a:spcPts val="0"/>
              </a:spcAft>
              <a:buSzPts val="1300"/>
              <a:buChar char="●"/>
            </a:pPr>
            <a:r>
              <a:rPr b="1" lang="en-GB" sz="1300"/>
              <a:t>Application-level:</a:t>
            </a:r>
            <a:r>
              <a:rPr lang="en-GB" sz="1300"/>
              <a:t> </a:t>
            </a:r>
            <a:r>
              <a:rPr lang="en-GB" sz="1300">
                <a:solidFill>
                  <a:srgbClr val="188038"/>
                </a:solidFill>
                <a:latin typeface="Roboto Mono"/>
                <a:ea typeface="Roboto Mono"/>
                <a:cs typeface="Roboto Mono"/>
                <a:sym typeface="Roboto Mono"/>
              </a:rPr>
              <a:t>app.use()</a:t>
            </a:r>
            <a:endParaRPr sz="1300">
              <a:solidFill>
                <a:srgbClr val="188038"/>
              </a:solidFill>
              <a:latin typeface="Roboto Mono"/>
              <a:ea typeface="Roboto Mono"/>
              <a:cs typeface="Roboto Mono"/>
              <a:sym typeface="Roboto Mono"/>
            </a:endParaRPr>
          </a:p>
          <a:p>
            <a:pPr indent="-311150" lvl="0" marL="457200" rtl="0" algn="l">
              <a:lnSpc>
                <a:spcPct val="115000"/>
              </a:lnSpc>
              <a:spcBef>
                <a:spcPts val="0"/>
              </a:spcBef>
              <a:spcAft>
                <a:spcPts val="0"/>
              </a:spcAft>
              <a:buSzPts val="1300"/>
              <a:buChar char="●"/>
            </a:pPr>
            <a:r>
              <a:rPr b="1" lang="en-GB" sz="1300"/>
              <a:t>Router-level:</a:t>
            </a:r>
            <a:r>
              <a:rPr lang="en-GB" sz="1300"/>
              <a:t> </a:t>
            </a:r>
            <a:r>
              <a:rPr lang="en-GB" sz="1300">
                <a:solidFill>
                  <a:srgbClr val="188038"/>
                </a:solidFill>
                <a:latin typeface="Roboto Mono"/>
                <a:ea typeface="Roboto Mono"/>
                <a:cs typeface="Roboto Mono"/>
                <a:sym typeface="Roboto Mono"/>
              </a:rPr>
              <a:t>router.use()</a:t>
            </a:r>
            <a:endParaRPr sz="1300">
              <a:solidFill>
                <a:srgbClr val="188038"/>
              </a:solidFill>
              <a:latin typeface="Roboto Mono"/>
              <a:ea typeface="Roboto Mono"/>
              <a:cs typeface="Roboto Mono"/>
              <a:sym typeface="Roboto Mono"/>
            </a:endParaRPr>
          </a:p>
          <a:p>
            <a:pPr indent="-311150" lvl="0" marL="457200" rtl="0" algn="l">
              <a:lnSpc>
                <a:spcPct val="115000"/>
              </a:lnSpc>
              <a:spcBef>
                <a:spcPts val="0"/>
              </a:spcBef>
              <a:spcAft>
                <a:spcPts val="0"/>
              </a:spcAft>
              <a:buSzPts val="1300"/>
              <a:buChar char="●"/>
            </a:pPr>
            <a:r>
              <a:rPr b="1" lang="en-GB" sz="1300"/>
              <a:t>Built-in:</a:t>
            </a:r>
            <a:r>
              <a:rPr lang="en-GB" sz="1300"/>
              <a:t> </a:t>
            </a:r>
            <a:r>
              <a:rPr lang="en-GB" sz="1300">
                <a:solidFill>
                  <a:srgbClr val="188038"/>
                </a:solidFill>
                <a:latin typeface="Roboto Mono"/>
                <a:ea typeface="Roboto Mono"/>
                <a:cs typeface="Roboto Mono"/>
                <a:sym typeface="Roboto Mono"/>
              </a:rPr>
              <a:t>express.json()</a:t>
            </a:r>
            <a:r>
              <a:rPr lang="en-GB" sz="1300"/>
              <a:t>, </a:t>
            </a:r>
            <a:r>
              <a:rPr lang="en-GB" sz="1300">
                <a:solidFill>
                  <a:srgbClr val="188038"/>
                </a:solidFill>
                <a:latin typeface="Roboto Mono"/>
                <a:ea typeface="Roboto Mono"/>
                <a:cs typeface="Roboto Mono"/>
                <a:sym typeface="Roboto Mono"/>
              </a:rPr>
              <a:t>express.static()</a:t>
            </a:r>
            <a:endParaRPr sz="1300">
              <a:solidFill>
                <a:srgbClr val="188038"/>
              </a:solidFill>
              <a:latin typeface="Roboto Mono"/>
              <a:ea typeface="Roboto Mono"/>
              <a:cs typeface="Roboto Mono"/>
              <a:sym typeface="Roboto Mono"/>
            </a:endParaRPr>
          </a:p>
          <a:p>
            <a:pPr indent="-311150" lvl="0" marL="457200" rtl="0" algn="l">
              <a:lnSpc>
                <a:spcPct val="115000"/>
              </a:lnSpc>
              <a:spcBef>
                <a:spcPts val="0"/>
              </a:spcBef>
              <a:spcAft>
                <a:spcPts val="0"/>
              </a:spcAft>
              <a:buSzPts val="1300"/>
              <a:buChar char="●"/>
            </a:pPr>
            <a:r>
              <a:rPr b="1" lang="en-GB" sz="1300"/>
              <a:t>Third-party:</a:t>
            </a:r>
            <a:r>
              <a:rPr lang="en-GB" sz="1300"/>
              <a:t> </a:t>
            </a:r>
            <a:r>
              <a:rPr lang="en-GB" sz="1300">
                <a:solidFill>
                  <a:srgbClr val="188038"/>
                </a:solidFill>
                <a:latin typeface="Roboto Mono"/>
                <a:ea typeface="Roboto Mono"/>
                <a:cs typeface="Roboto Mono"/>
                <a:sym typeface="Roboto Mono"/>
              </a:rPr>
              <a:t>morgan</a:t>
            </a:r>
            <a:r>
              <a:rPr lang="en-GB" sz="1300"/>
              <a:t>, </a:t>
            </a:r>
            <a:r>
              <a:rPr lang="en-GB" sz="1300">
                <a:solidFill>
                  <a:srgbClr val="188038"/>
                </a:solidFill>
                <a:latin typeface="Roboto Mono"/>
                <a:ea typeface="Roboto Mono"/>
                <a:cs typeface="Roboto Mono"/>
                <a:sym typeface="Roboto Mono"/>
              </a:rPr>
              <a:t>cors</a:t>
            </a:r>
            <a:r>
              <a:rPr lang="en-GB" sz="1300"/>
              <a:t>, </a:t>
            </a:r>
            <a:r>
              <a:rPr lang="en-GB" sz="1300">
                <a:solidFill>
                  <a:srgbClr val="188038"/>
                </a:solidFill>
                <a:latin typeface="Roboto Mono"/>
                <a:ea typeface="Roboto Mono"/>
                <a:cs typeface="Roboto Mono"/>
                <a:sym typeface="Roboto Mono"/>
              </a:rPr>
              <a:t>helmet</a:t>
            </a:r>
            <a:endParaRPr sz="1300">
              <a:solidFill>
                <a:srgbClr val="188038"/>
              </a:solidFill>
              <a:latin typeface="Roboto Mono"/>
              <a:ea typeface="Roboto Mono"/>
              <a:cs typeface="Roboto Mono"/>
              <a:sym typeface="Roboto Mono"/>
            </a:endParaRPr>
          </a:p>
        </p:txBody>
      </p:sp>
      <p:pic>
        <p:nvPicPr>
          <p:cNvPr id="268" name="Google Shape;268;p39"/>
          <p:cNvPicPr preferRelativeResize="0"/>
          <p:nvPr/>
        </p:nvPicPr>
        <p:blipFill>
          <a:blip r:embed="rId3">
            <a:alphaModFix/>
          </a:blip>
          <a:stretch>
            <a:fillRect/>
          </a:stretch>
        </p:blipFill>
        <p:spPr>
          <a:xfrm>
            <a:off x="4106877" y="1782777"/>
            <a:ext cx="4300525" cy="2001075"/>
          </a:xfrm>
          <a:prstGeom prst="rect">
            <a:avLst/>
          </a:prstGeom>
          <a:noFill/>
          <a:ln>
            <a:noFill/>
          </a:ln>
        </p:spPr>
      </p:pic>
      <p:sp>
        <p:nvSpPr>
          <p:cNvPr id="269" name="Google Shape;269;p3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Middleware Example</a:t>
            </a:r>
            <a:endParaRPr>
              <a:solidFill>
                <a:schemeClr val="dk1"/>
              </a:solidFill>
            </a:endParaRPr>
          </a:p>
        </p:txBody>
      </p:sp>
      <p:sp>
        <p:nvSpPr>
          <p:cNvPr id="275" name="Google Shape;275;p40"/>
          <p:cNvSpPr txBox="1"/>
          <p:nvPr/>
        </p:nvSpPr>
        <p:spPr>
          <a:xfrm>
            <a:off x="368300" y="1092200"/>
            <a:ext cx="5397600" cy="341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const express = require('express');</a:t>
            </a:r>
            <a:endParaRPr/>
          </a:p>
          <a:p>
            <a:pPr indent="0" lvl="0" marL="0" rtl="0" algn="l">
              <a:spcBef>
                <a:spcPts val="0"/>
              </a:spcBef>
              <a:spcAft>
                <a:spcPts val="0"/>
              </a:spcAft>
              <a:buNone/>
            </a:pPr>
            <a:r>
              <a:rPr lang="en-GB"/>
              <a:t>const app = express();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Middleware function</a:t>
            </a:r>
            <a:endParaRPr/>
          </a:p>
          <a:p>
            <a:pPr indent="0" lvl="0" marL="0" rtl="0" algn="l">
              <a:spcBef>
                <a:spcPts val="0"/>
              </a:spcBef>
              <a:spcAft>
                <a:spcPts val="0"/>
              </a:spcAft>
              <a:buNone/>
            </a:pPr>
            <a:r>
              <a:rPr lang="en-GB"/>
              <a:t>app.use((req, res, next) =&gt; {</a:t>
            </a:r>
            <a:endParaRPr/>
          </a:p>
          <a:p>
            <a:pPr indent="0" lvl="0" marL="0" rtl="0" algn="l">
              <a:spcBef>
                <a:spcPts val="0"/>
              </a:spcBef>
              <a:spcAft>
                <a:spcPts val="0"/>
              </a:spcAft>
              <a:buNone/>
            </a:pPr>
            <a:r>
              <a:rPr lang="en-GB"/>
              <a:t>  console.log('Request Time:', new Date());</a:t>
            </a:r>
            <a:endParaRPr/>
          </a:p>
          <a:p>
            <a:pPr indent="0" lvl="0" marL="0" rtl="0" algn="l">
              <a:spcBef>
                <a:spcPts val="0"/>
              </a:spcBef>
              <a:spcAft>
                <a:spcPts val="0"/>
              </a:spcAft>
              <a:buNone/>
            </a:pPr>
            <a:r>
              <a:rPr lang="en-GB"/>
              <a:t>  next(); // move to next middleware or route</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app.get('/', (req, res) =&gt; {</a:t>
            </a:r>
            <a:endParaRPr/>
          </a:p>
          <a:p>
            <a:pPr indent="0" lvl="0" marL="0" rtl="0" algn="l">
              <a:spcBef>
                <a:spcPts val="0"/>
              </a:spcBef>
              <a:spcAft>
                <a:spcPts val="0"/>
              </a:spcAft>
              <a:buNone/>
            </a:pPr>
            <a:r>
              <a:rPr lang="en-GB"/>
              <a:t>  res.send('Hello from Express!');</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app.listen(3000, () =&gt; console.log('Server running on port 3000'));</a:t>
            </a:r>
            <a:endParaRPr/>
          </a:p>
          <a:p>
            <a:pPr indent="0" lvl="0" marL="0" rtl="0" algn="l">
              <a:spcBef>
                <a:spcPts val="0"/>
              </a:spcBef>
              <a:spcAft>
                <a:spcPts val="0"/>
              </a:spcAft>
              <a:buNone/>
            </a:pPr>
            <a:r>
              <a:t/>
            </a:r>
            <a:endParaRPr/>
          </a:p>
        </p:txBody>
      </p:sp>
      <p:sp>
        <p:nvSpPr>
          <p:cNvPr id="276" name="Google Shape;276;p40"/>
          <p:cNvSpPr txBox="1"/>
          <p:nvPr/>
        </p:nvSpPr>
        <p:spPr>
          <a:xfrm>
            <a:off x="5874025" y="1844000"/>
            <a:ext cx="3035400" cy="266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t>Explanation:</a:t>
            </a:r>
            <a:endParaRPr b="1" sz="1300"/>
          </a:p>
          <a:p>
            <a:pPr indent="-304800" lvl="0" marL="457200" rtl="0" algn="l">
              <a:lnSpc>
                <a:spcPct val="115000"/>
              </a:lnSpc>
              <a:spcBef>
                <a:spcPts val="1200"/>
              </a:spcBef>
              <a:spcAft>
                <a:spcPts val="0"/>
              </a:spcAft>
              <a:buSzPts val="1200"/>
              <a:buChar char="●"/>
            </a:pPr>
            <a:r>
              <a:rPr lang="en-GB" sz="1200"/>
              <a:t>Logs the request time for every request.</a:t>
            </a:r>
            <a:br>
              <a:rPr lang="en-GB" sz="1200"/>
            </a:br>
            <a:endParaRPr sz="1200"/>
          </a:p>
          <a:p>
            <a:pPr indent="-304800" lvl="0" marL="457200" rtl="0" algn="l">
              <a:lnSpc>
                <a:spcPct val="115000"/>
              </a:lnSpc>
              <a:spcBef>
                <a:spcPts val="0"/>
              </a:spcBef>
              <a:spcAft>
                <a:spcPts val="0"/>
              </a:spcAft>
              <a:buSzPts val="1200"/>
              <a:buChar char="●"/>
            </a:pPr>
            <a:r>
              <a:rPr lang="en-GB" sz="1200">
                <a:solidFill>
                  <a:srgbClr val="188038"/>
                </a:solidFill>
                <a:latin typeface="Roboto Mono"/>
                <a:ea typeface="Roboto Mono"/>
                <a:cs typeface="Roboto Mono"/>
                <a:sym typeface="Roboto Mono"/>
              </a:rPr>
              <a:t>next()</a:t>
            </a:r>
            <a:r>
              <a:rPr lang="en-GB" sz="1200"/>
              <a:t> ensures the next route runs.</a:t>
            </a:r>
            <a:br>
              <a:rPr lang="en-GB" sz="1200"/>
            </a:br>
            <a:endParaRPr sz="1200"/>
          </a:p>
          <a:p>
            <a:pPr indent="-304800" lvl="0" marL="457200" rtl="0" algn="l">
              <a:lnSpc>
                <a:spcPct val="115000"/>
              </a:lnSpc>
              <a:spcBef>
                <a:spcPts val="0"/>
              </a:spcBef>
              <a:spcAft>
                <a:spcPts val="0"/>
              </a:spcAft>
              <a:buSzPts val="1200"/>
              <a:buChar char="●"/>
            </a:pPr>
            <a:r>
              <a:rPr lang="en-GB" sz="1200"/>
              <a:t>Middleware is great for </a:t>
            </a:r>
            <a:r>
              <a:rPr b="1" lang="en-GB" sz="1200"/>
              <a:t>logging, authentication, validation, and error handling.</a:t>
            </a:r>
            <a:br>
              <a:rPr b="1" lang="en-GB" sz="1200"/>
            </a:br>
            <a:endParaRPr b="1" sz="1200"/>
          </a:p>
        </p:txBody>
      </p:sp>
      <p:sp>
        <p:nvSpPr>
          <p:cNvPr id="277" name="Google Shape;277;p4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Introduction to REST APIs</a:t>
            </a:r>
            <a:endParaRPr>
              <a:solidFill>
                <a:srgbClr val="188038"/>
              </a:solidFill>
            </a:endParaRPr>
          </a:p>
        </p:txBody>
      </p:sp>
      <p:sp>
        <p:nvSpPr>
          <p:cNvPr id="283" name="Google Shape;283;p41"/>
          <p:cNvSpPr txBox="1"/>
          <p:nvPr/>
        </p:nvSpPr>
        <p:spPr>
          <a:xfrm>
            <a:off x="660400" y="1498600"/>
            <a:ext cx="65025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SzPts val="1800"/>
              <a:buChar char="●"/>
            </a:pPr>
            <a:r>
              <a:rPr b="1" lang="en-GB" sz="1800"/>
              <a:t>What is an API?</a:t>
            </a:r>
            <a:br>
              <a:rPr b="1" lang="en-GB" sz="1800"/>
            </a:br>
            <a:r>
              <a:rPr lang="en-GB" sz="1800"/>
              <a:t> Interface for communication between client &amp; server.</a:t>
            </a:r>
            <a:br>
              <a:rPr lang="en-GB" sz="1800"/>
            </a:br>
            <a:endParaRPr sz="1800"/>
          </a:p>
          <a:p>
            <a:pPr indent="-342900" lvl="0" marL="457200" rtl="0" algn="l">
              <a:lnSpc>
                <a:spcPct val="115000"/>
              </a:lnSpc>
              <a:spcBef>
                <a:spcPts val="0"/>
              </a:spcBef>
              <a:spcAft>
                <a:spcPts val="0"/>
              </a:spcAft>
              <a:buSzPts val="1800"/>
              <a:buChar char="●"/>
            </a:pPr>
            <a:r>
              <a:rPr b="1" lang="en-GB" sz="1800"/>
              <a:t>What is REST?</a:t>
            </a:r>
            <a:br>
              <a:rPr b="1" lang="en-GB" sz="1800"/>
            </a:br>
            <a:r>
              <a:rPr lang="en-GB" sz="1800"/>
              <a:t> Representational State Transfer — architecture style using HTTP.</a:t>
            </a:r>
            <a:br>
              <a:rPr lang="en-GB" sz="1800"/>
            </a:br>
            <a:endParaRPr sz="1800"/>
          </a:p>
          <a:p>
            <a:pPr indent="-342900" lvl="0" marL="457200" rtl="0" algn="l">
              <a:lnSpc>
                <a:spcPct val="115000"/>
              </a:lnSpc>
              <a:spcBef>
                <a:spcPts val="0"/>
              </a:spcBef>
              <a:spcAft>
                <a:spcPts val="0"/>
              </a:spcAft>
              <a:buSzPts val="1800"/>
              <a:buChar char="●"/>
            </a:pPr>
            <a:r>
              <a:rPr b="1" lang="en-GB" sz="1800"/>
              <a:t>Goal:</a:t>
            </a:r>
            <a:r>
              <a:rPr lang="en-GB" sz="1800"/>
              <a:t> Simplicity, scalability, and statelessness.</a:t>
            </a:r>
            <a:br>
              <a:rPr lang="en-GB" sz="1800"/>
            </a:br>
            <a:endParaRPr sz="1800"/>
          </a:p>
        </p:txBody>
      </p:sp>
      <p:pic>
        <p:nvPicPr>
          <p:cNvPr id="284" name="Google Shape;284;p41"/>
          <p:cNvPicPr preferRelativeResize="0"/>
          <p:nvPr/>
        </p:nvPicPr>
        <p:blipFill>
          <a:blip r:embed="rId3">
            <a:alphaModFix/>
          </a:blip>
          <a:stretch>
            <a:fillRect/>
          </a:stretch>
        </p:blipFill>
        <p:spPr>
          <a:xfrm>
            <a:off x="6708500" y="673100"/>
            <a:ext cx="1889400" cy="1244600"/>
          </a:xfrm>
          <a:prstGeom prst="rect">
            <a:avLst/>
          </a:prstGeom>
          <a:noFill/>
          <a:ln>
            <a:noFill/>
          </a:ln>
        </p:spPr>
      </p:pic>
      <p:sp>
        <p:nvSpPr>
          <p:cNvPr id="285" name="Google Shape;285;p41"/>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Then What is Backend</a:t>
            </a:r>
            <a:endParaRPr>
              <a:solidFill>
                <a:schemeClr val="dk1"/>
              </a:solidFill>
            </a:endParaRPr>
          </a:p>
        </p:txBody>
      </p:sp>
      <p:sp>
        <p:nvSpPr>
          <p:cNvPr id="74" name="Google Shape;74;p15"/>
          <p:cNvSpPr txBox="1"/>
          <p:nvPr/>
        </p:nvSpPr>
        <p:spPr>
          <a:xfrm>
            <a:off x="412825" y="1405800"/>
            <a:ext cx="5935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The backend is the server-side part of an application responsible for business logic, database interactions, authentication, and communication with the frontend through APIs. It ensures that data is processed, stored, and delivered securely and efficiently to the client side.</a:t>
            </a:r>
            <a:endParaRPr sz="1800"/>
          </a:p>
        </p:txBody>
      </p:sp>
      <p:pic>
        <p:nvPicPr>
          <p:cNvPr descr="Back-end word concepts banner. Database programming. Web applications development. Presentation, website. Isolated lettering typography idea with linear icons. Vector outline illustration (provided by Getty Images)" id="75" name="Google Shape;75;p15"/>
          <p:cNvPicPr preferRelativeResize="0"/>
          <p:nvPr/>
        </p:nvPicPr>
        <p:blipFill>
          <a:blip r:embed="rId3">
            <a:alphaModFix/>
          </a:blip>
          <a:stretch>
            <a:fillRect/>
          </a:stretch>
        </p:blipFill>
        <p:spPr>
          <a:xfrm>
            <a:off x="6501025" y="1645150"/>
            <a:ext cx="2490573" cy="2298429"/>
          </a:xfrm>
          <a:prstGeom prst="rect">
            <a:avLst/>
          </a:prstGeom>
          <a:noFill/>
          <a:ln>
            <a:noFill/>
          </a:ln>
        </p:spPr>
      </p:pic>
      <p:sp>
        <p:nvSpPr>
          <p:cNvPr id="76" name="Google Shape;76;p15"/>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REST Architecture Principles</a:t>
            </a:r>
            <a:endParaRPr>
              <a:solidFill>
                <a:srgbClr val="188038"/>
              </a:solidFill>
            </a:endParaRPr>
          </a:p>
        </p:txBody>
      </p:sp>
      <p:sp>
        <p:nvSpPr>
          <p:cNvPr id="291" name="Google Shape;291;p42"/>
          <p:cNvSpPr txBox="1"/>
          <p:nvPr/>
        </p:nvSpPr>
        <p:spPr>
          <a:xfrm>
            <a:off x="431800" y="1384300"/>
            <a:ext cx="77598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GB" sz="1800"/>
              <a:t>Stateless:</a:t>
            </a:r>
            <a:r>
              <a:rPr lang="en-GB" sz="1800"/>
              <a:t> Each request is independent.</a:t>
            </a:r>
            <a:br>
              <a:rPr lang="en-GB" sz="1800"/>
            </a:br>
            <a:endParaRPr sz="1800"/>
          </a:p>
          <a:p>
            <a:pPr indent="-342900" lvl="0" marL="457200" rtl="0" algn="l">
              <a:spcBef>
                <a:spcPts val="0"/>
              </a:spcBef>
              <a:spcAft>
                <a:spcPts val="0"/>
              </a:spcAft>
              <a:buSzPts val="1800"/>
              <a:buChar char="●"/>
            </a:pPr>
            <a:r>
              <a:rPr b="1" lang="en-GB" sz="1800"/>
              <a:t>Client-Server:</a:t>
            </a:r>
            <a:r>
              <a:rPr lang="en-GB" sz="1800"/>
              <a:t> Separation of concerns.</a:t>
            </a:r>
            <a:br>
              <a:rPr lang="en-GB" sz="1800"/>
            </a:br>
            <a:endParaRPr sz="1800"/>
          </a:p>
          <a:p>
            <a:pPr indent="-342900" lvl="0" marL="457200" rtl="0" algn="l">
              <a:spcBef>
                <a:spcPts val="0"/>
              </a:spcBef>
              <a:spcAft>
                <a:spcPts val="0"/>
              </a:spcAft>
              <a:buSzPts val="1800"/>
              <a:buChar char="●"/>
            </a:pPr>
            <a:r>
              <a:rPr b="1" lang="en-GB" sz="1800"/>
              <a:t>Cacheable:</a:t>
            </a:r>
            <a:r>
              <a:rPr lang="en-GB" sz="1800"/>
              <a:t> Improves performance.</a:t>
            </a:r>
            <a:br>
              <a:rPr lang="en-GB" sz="1800"/>
            </a:br>
            <a:endParaRPr sz="1800"/>
          </a:p>
          <a:p>
            <a:pPr indent="-342900" lvl="0" marL="457200" rtl="0" algn="l">
              <a:spcBef>
                <a:spcPts val="0"/>
              </a:spcBef>
              <a:spcAft>
                <a:spcPts val="0"/>
              </a:spcAft>
              <a:buSzPts val="1800"/>
              <a:buChar char="●"/>
            </a:pPr>
            <a:r>
              <a:rPr b="1" lang="en-GB" sz="1800"/>
              <a:t>Layered System:</a:t>
            </a:r>
            <a:r>
              <a:rPr lang="en-GB" sz="1800"/>
              <a:t> Modular components.</a:t>
            </a:r>
            <a:br>
              <a:rPr lang="en-GB" sz="1800"/>
            </a:br>
            <a:endParaRPr sz="1800"/>
          </a:p>
          <a:p>
            <a:pPr indent="-342900" lvl="0" marL="457200" rtl="0" algn="l">
              <a:spcBef>
                <a:spcPts val="0"/>
              </a:spcBef>
              <a:spcAft>
                <a:spcPts val="0"/>
              </a:spcAft>
              <a:buSzPts val="1800"/>
              <a:buChar char="●"/>
            </a:pPr>
            <a:r>
              <a:rPr b="1" lang="en-GB" sz="1800"/>
              <a:t>Uniform Interface:</a:t>
            </a:r>
            <a:r>
              <a:rPr lang="en-GB" sz="1800"/>
              <a:t> Standard endpoints (</a:t>
            </a:r>
            <a:r>
              <a:rPr lang="en-GB" sz="1800">
                <a:solidFill>
                  <a:srgbClr val="188038"/>
                </a:solidFill>
                <a:latin typeface="Roboto Mono"/>
                <a:ea typeface="Roboto Mono"/>
                <a:cs typeface="Roboto Mono"/>
                <a:sym typeface="Roboto Mono"/>
              </a:rPr>
              <a:t>/users</a:t>
            </a:r>
            <a:r>
              <a:rPr lang="en-GB" sz="1800"/>
              <a:t>, </a:t>
            </a:r>
            <a:r>
              <a:rPr lang="en-GB" sz="1800">
                <a:solidFill>
                  <a:srgbClr val="188038"/>
                </a:solidFill>
                <a:latin typeface="Roboto Mono"/>
                <a:ea typeface="Roboto Mono"/>
                <a:cs typeface="Roboto Mono"/>
                <a:sym typeface="Roboto Mono"/>
              </a:rPr>
              <a:t>/products</a:t>
            </a:r>
            <a:r>
              <a:rPr lang="en-GB" sz="1800"/>
              <a:t>).</a:t>
            </a:r>
            <a:endParaRPr sz="1800"/>
          </a:p>
        </p:txBody>
      </p:sp>
      <p:sp>
        <p:nvSpPr>
          <p:cNvPr id="292" name="Google Shape;292;p4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HTTP Methods &amp; Status Codes</a:t>
            </a:r>
            <a:endParaRPr>
              <a:solidFill>
                <a:srgbClr val="188038"/>
              </a:solidFill>
            </a:endParaRPr>
          </a:p>
        </p:txBody>
      </p:sp>
      <p:graphicFrame>
        <p:nvGraphicFramePr>
          <p:cNvPr id="298" name="Google Shape;298;p43"/>
          <p:cNvGraphicFramePr/>
          <p:nvPr/>
        </p:nvGraphicFramePr>
        <p:xfrm>
          <a:off x="952500" y="1428750"/>
          <a:ext cx="3000000" cy="3000000"/>
        </p:xfrm>
        <a:graphic>
          <a:graphicData uri="http://schemas.openxmlformats.org/drawingml/2006/table">
            <a:tbl>
              <a:tblPr>
                <a:noFill/>
                <a:tableStyleId>{3C8D4180-8961-41C9-94F8-8CA50F219DAD}</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GB" sz="1100"/>
                        <a:t>Method</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Action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Example</a:t>
                      </a:r>
                      <a:endParaRPr b="1" sz="1100"/>
                    </a:p>
                  </a:txBody>
                  <a:tcPr marT="91425" marB="91425" marR="91425" marL="91425"/>
                </a:tc>
              </a:tr>
              <a:tr h="381000">
                <a:tc>
                  <a:txBody>
                    <a:bodyPr/>
                    <a:lstStyle/>
                    <a:p>
                      <a:pPr indent="0" lvl="0" marL="0" rtl="0" algn="l">
                        <a:spcBef>
                          <a:spcPts val="0"/>
                        </a:spcBef>
                        <a:spcAft>
                          <a:spcPts val="0"/>
                        </a:spcAft>
                        <a:buNone/>
                      </a:pPr>
                      <a:r>
                        <a:rPr lang="en-GB"/>
                        <a:t>GET</a:t>
                      </a:r>
                      <a:endParaRPr/>
                    </a:p>
                  </a:txBody>
                  <a:tcPr marT="91425" marB="91425" marR="91425" marL="91425"/>
                </a:tc>
                <a:tc>
                  <a:txBody>
                    <a:bodyPr/>
                    <a:lstStyle/>
                    <a:p>
                      <a:pPr indent="0" lvl="0" marL="0" rtl="0" algn="l">
                        <a:spcBef>
                          <a:spcPts val="0"/>
                        </a:spcBef>
                        <a:spcAft>
                          <a:spcPts val="0"/>
                        </a:spcAft>
                        <a:buNone/>
                      </a:pPr>
                      <a:r>
                        <a:rPr lang="en-GB"/>
                        <a:t>Read data</a:t>
                      </a:r>
                      <a:endParaRPr/>
                    </a:p>
                  </a:txBody>
                  <a:tcPr marT="91425" marB="91425" marR="91425" marL="91425"/>
                </a:tc>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/users</a:t>
                      </a:r>
                      <a:endParaRPr sz="1100">
                        <a:solidFill>
                          <a:srgbClr val="188038"/>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GB"/>
                        <a:t>POST</a:t>
                      </a:r>
                      <a:endParaRPr/>
                    </a:p>
                  </a:txBody>
                  <a:tcPr marT="91425" marB="91425" marR="91425" marL="91425"/>
                </a:tc>
                <a:tc>
                  <a:txBody>
                    <a:bodyPr/>
                    <a:lstStyle/>
                    <a:p>
                      <a:pPr indent="0" lvl="0" marL="0" rtl="0" algn="l">
                        <a:spcBef>
                          <a:spcPts val="0"/>
                        </a:spcBef>
                        <a:spcAft>
                          <a:spcPts val="0"/>
                        </a:spcAft>
                        <a:buNone/>
                      </a:pPr>
                      <a:r>
                        <a:rPr lang="en-GB"/>
                        <a:t>Create data</a:t>
                      </a:r>
                      <a:endParaRPr/>
                    </a:p>
                  </a:txBody>
                  <a:tcPr marT="91425" marB="91425" marR="91425" marL="91425"/>
                </a:tc>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/users</a:t>
                      </a:r>
                      <a:endParaRPr sz="1100">
                        <a:solidFill>
                          <a:srgbClr val="188038"/>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GB"/>
                        <a:t>PUT</a:t>
                      </a:r>
                      <a:endParaRPr/>
                    </a:p>
                  </a:txBody>
                  <a:tcPr marT="91425" marB="91425" marR="91425" marL="91425"/>
                </a:tc>
                <a:tc>
                  <a:txBody>
                    <a:bodyPr/>
                    <a:lstStyle/>
                    <a:p>
                      <a:pPr indent="0" lvl="0" marL="0" rtl="0" algn="l">
                        <a:spcBef>
                          <a:spcPts val="0"/>
                        </a:spcBef>
                        <a:spcAft>
                          <a:spcPts val="0"/>
                        </a:spcAft>
                        <a:buNone/>
                      </a:pPr>
                      <a:r>
                        <a:rPr lang="en-GB"/>
                        <a:t>Update full data</a:t>
                      </a:r>
                      <a:endParaRPr/>
                    </a:p>
                  </a:txBody>
                  <a:tcPr marT="91425" marB="91425" marR="91425" marL="91425"/>
                </a:tc>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/users/1</a:t>
                      </a:r>
                      <a:endParaRPr sz="1100">
                        <a:solidFill>
                          <a:srgbClr val="188038"/>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GB"/>
                        <a:t>PATCH</a:t>
                      </a:r>
                      <a:endParaRPr/>
                    </a:p>
                  </a:txBody>
                  <a:tcPr marT="91425" marB="91425" marR="91425" marL="91425"/>
                </a:tc>
                <a:tc>
                  <a:txBody>
                    <a:bodyPr/>
                    <a:lstStyle/>
                    <a:p>
                      <a:pPr indent="0" lvl="0" marL="0" rtl="0" algn="l">
                        <a:spcBef>
                          <a:spcPts val="0"/>
                        </a:spcBef>
                        <a:spcAft>
                          <a:spcPts val="0"/>
                        </a:spcAft>
                        <a:buNone/>
                      </a:pPr>
                      <a:r>
                        <a:rPr lang="en-GB"/>
                        <a:t>Partial update</a:t>
                      </a:r>
                      <a:endParaRPr/>
                    </a:p>
                  </a:txBody>
                  <a:tcPr marT="91425" marB="91425" marR="91425" marL="91425"/>
                </a:tc>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/users/1</a:t>
                      </a:r>
                      <a:endParaRPr sz="1100">
                        <a:solidFill>
                          <a:srgbClr val="188038"/>
                        </a:solidFill>
                        <a:latin typeface="Roboto Mono"/>
                        <a:ea typeface="Roboto Mono"/>
                        <a:cs typeface="Roboto Mono"/>
                        <a:sym typeface="Roboto Mono"/>
                      </a:endParaRPr>
                    </a:p>
                  </a:txBody>
                  <a:tcPr marT="91425" marB="91425" marR="91425" marL="91425"/>
                </a:tc>
              </a:tr>
              <a:tr h="381000">
                <a:tc>
                  <a:txBody>
                    <a:bodyPr/>
                    <a:lstStyle/>
                    <a:p>
                      <a:pPr indent="0" lvl="0" marL="0" rtl="0" algn="l">
                        <a:spcBef>
                          <a:spcPts val="0"/>
                        </a:spcBef>
                        <a:spcAft>
                          <a:spcPts val="0"/>
                        </a:spcAft>
                        <a:buNone/>
                      </a:pPr>
                      <a:r>
                        <a:rPr lang="en-GB"/>
                        <a:t>DELETE</a:t>
                      </a:r>
                      <a:endParaRPr/>
                    </a:p>
                  </a:txBody>
                  <a:tcPr marT="91425" marB="91425" marR="91425" marL="91425"/>
                </a:tc>
                <a:tc>
                  <a:txBody>
                    <a:bodyPr/>
                    <a:lstStyle/>
                    <a:p>
                      <a:pPr indent="0" lvl="0" marL="0" rtl="0" algn="l">
                        <a:spcBef>
                          <a:spcPts val="0"/>
                        </a:spcBef>
                        <a:spcAft>
                          <a:spcPts val="0"/>
                        </a:spcAft>
                        <a:buNone/>
                      </a:pPr>
                      <a:r>
                        <a:rPr lang="en-GB"/>
                        <a:t>Remove data</a:t>
                      </a:r>
                      <a:endParaRPr/>
                    </a:p>
                  </a:txBody>
                  <a:tcPr marT="91425" marB="91425" marR="91425" marL="91425"/>
                </a:tc>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/users/1</a:t>
                      </a:r>
                      <a:endParaRPr sz="1100">
                        <a:solidFill>
                          <a:srgbClr val="188038"/>
                        </a:solidFill>
                        <a:latin typeface="Roboto Mono"/>
                        <a:ea typeface="Roboto Mono"/>
                        <a:cs typeface="Roboto Mono"/>
                        <a:sym typeface="Roboto Mono"/>
                      </a:endParaRPr>
                    </a:p>
                  </a:txBody>
                  <a:tcPr marT="91425" marB="91425" marR="91425" marL="91425"/>
                </a:tc>
              </a:tr>
            </a:tbl>
          </a:graphicData>
        </a:graphic>
      </p:graphicFrame>
      <p:sp>
        <p:nvSpPr>
          <p:cNvPr id="299" name="Google Shape;299;p43"/>
          <p:cNvSpPr txBox="1"/>
          <p:nvPr/>
        </p:nvSpPr>
        <p:spPr>
          <a:xfrm>
            <a:off x="800100" y="4013200"/>
            <a:ext cx="650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t>Common Status Codes:</a:t>
            </a:r>
            <a:endParaRPr b="1" sz="1100"/>
          </a:p>
          <a:p>
            <a:pPr indent="0" lvl="0" marL="0" rtl="0" algn="l">
              <a:spcBef>
                <a:spcPts val="0"/>
              </a:spcBef>
              <a:spcAft>
                <a:spcPts val="0"/>
              </a:spcAft>
              <a:buNone/>
            </a:pPr>
            <a:r>
              <a:rPr lang="en-GB" sz="1100">
                <a:latin typeface="Roboto Mono"/>
                <a:ea typeface="Roboto Mono"/>
                <a:cs typeface="Roboto Mono"/>
                <a:sym typeface="Roboto Mono"/>
              </a:rPr>
              <a:t>200 OK</a:t>
            </a:r>
            <a:r>
              <a:rPr lang="en-GB" sz="1100"/>
              <a:t>, </a:t>
            </a:r>
            <a:r>
              <a:rPr lang="en-GB" sz="1100">
                <a:latin typeface="Roboto Mono"/>
                <a:ea typeface="Roboto Mono"/>
                <a:cs typeface="Roboto Mono"/>
                <a:sym typeface="Roboto Mono"/>
              </a:rPr>
              <a:t>201 Created</a:t>
            </a:r>
            <a:r>
              <a:rPr lang="en-GB" sz="1100"/>
              <a:t>, </a:t>
            </a:r>
            <a:r>
              <a:rPr lang="en-GB" sz="1100">
                <a:latin typeface="Roboto Mono"/>
                <a:ea typeface="Roboto Mono"/>
                <a:cs typeface="Roboto Mono"/>
                <a:sym typeface="Roboto Mono"/>
              </a:rPr>
              <a:t>400 Bad Request</a:t>
            </a:r>
            <a:r>
              <a:rPr lang="en-GB" sz="1100"/>
              <a:t>, </a:t>
            </a:r>
            <a:r>
              <a:rPr lang="en-GB" sz="1100">
                <a:latin typeface="Roboto Mono"/>
                <a:ea typeface="Roboto Mono"/>
                <a:cs typeface="Roboto Mono"/>
                <a:sym typeface="Roboto Mono"/>
              </a:rPr>
              <a:t>404 Not Found</a:t>
            </a:r>
            <a:r>
              <a:rPr lang="en-GB" sz="1100"/>
              <a:t>, </a:t>
            </a:r>
            <a:r>
              <a:rPr lang="en-GB" sz="1100">
                <a:latin typeface="Roboto Mono"/>
                <a:ea typeface="Roboto Mono"/>
                <a:cs typeface="Roboto Mono"/>
                <a:sym typeface="Roboto Mono"/>
              </a:rPr>
              <a:t>500 Server Error</a:t>
            </a:r>
            <a:endParaRPr/>
          </a:p>
        </p:txBody>
      </p:sp>
      <p:sp>
        <p:nvSpPr>
          <p:cNvPr id="300" name="Google Shape;300;p4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CRUD Operations Example</a:t>
            </a:r>
            <a:endParaRPr>
              <a:solidFill>
                <a:srgbClr val="188038"/>
              </a:solidFill>
            </a:endParaRPr>
          </a:p>
        </p:txBody>
      </p:sp>
      <p:sp>
        <p:nvSpPr>
          <p:cNvPr id="306" name="Google Shape;306;p44"/>
          <p:cNvSpPr txBox="1"/>
          <p:nvPr/>
        </p:nvSpPr>
        <p:spPr>
          <a:xfrm>
            <a:off x="520700" y="1282700"/>
            <a:ext cx="4254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app.</a:t>
            </a:r>
            <a:r>
              <a:rPr lang="en-GB" sz="1800">
                <a:solidFill>
                  <a:schemeClr val="accent3"/>
                </a:solidFill>
              </a:rPr>
              <a:t>get</a:t>
            </a:r>
            <a:r>
              <a:rPr lang="en-GB" sz="1800"/>
              <a:t>(</a:t>
            </a:r>
            <a:r>
              <a:rPr lang="en-GB" sz="1800">
                <a:solidFill>
                  <a:srgbClr val="188038"/>
                </a:solidFill>
              </a:rPr>
              <a:t>'/users',</a:t>
            </a:r>
            <a:r>
              <a:rPr lang="en-GB" sz="1800"/>
              <a:t> getUsers);</a:t>
            </a:r>
            <a:endParaRPr sz="1800"/>
          </a:p>
          <a:p>
            <a:pPr indent="0" lvl="0" marL="0" rtl="0" algn="l">
              <a:spcBef>
                <a:spcPts val="0"/>
              </a:spcBef>
              <a:spcAft>
                <a:spcPts val="0"/>
              </a:spcAft>
              <a:buNone/>
            </a:pPr>
            <a:r>
              <a:rPr lang="en-GB" sz="1800"/>
              <a:t>app.</a:t>
            </a:r>
            <a:r>
              <a:rPr lang="en-GB" sz="1800">
                <a:solidFill>
                  <a:schemeClr val="accent3"/>
                </a:solidFill>
              </a:rPr>
              <a:t>post</a:t>
            </a:r>
            <a:r>
              <a:rPr lang="en-GB" sz="1800"/>
              <a:t>(</a:t>
            </a:r>
            <a:r>
              <a:rPr lang="en-GB" sz="1800">
                <a:solidFill>
                  <a:srgbClr val="188038"/>
                </a:solidFill>
              </a:rPr>
              <a:t>'/users'</a:t>
            </a:r>
            <a:r>
              <a:rPr lang="en-GB" sz="1800"/>
              <a:t>, createUser);</a:t>
            </a:r>
            <a:endParaRPr sz="1800"/>
          </a:p>
          <a:p>
            <a:pPr indent="0" lvl="0" marL="0" rtl="0" algn="l">
              <a:spcBef>
                <a:spcPts val="0"/>
              </a:spcBef>
              <a:spcAft>
                <a:spcPts val="0"/>
              </a:spcAft>
              <a:buNone/>
            </a:pPr>
            <a:r>
              <a:rPr lang="en-GB" sz="1800"/>
              <a:t>app.</a:t>
            </a:r>
            <a:r>
              <a:rPr lang="en-GB" sz="1800">
                <a:solidFill>
                  <a:schemeClr val="accent3"/>
                </a:solidFill>
              </a:rPr>
              <a:t>put</a:t>
            </a:r>
            <a:r>
              <a:rPr lang="en-GB" sz="1800"/>
              <a:t>(</a:t>
            </a:r>
            <a:r>
              <a:rPr lang="en-GB" sz="1800">
                <a:solidFill>
                  <a:srgbClr val="188038"/>
                </a:solidFill>
              </a:rPr>
              <a:t>'/users/:id'</a:t>
            </a:r>
            <a:r>
              <a:rPr lang="en-GB" sz="1800"/>
              <a:t>, updateUser);</a:t>
            </a:r>
            <a:endParaRPr sz="1800"/>
          </a:p>
          <a:p>
            <a:pPr indent="0" lvl="0" marL="0" rtl="0" algn="l">
              <a:spcBef>
                <a:spcPts val="0"/>
              </a:spcBef>
              <a:spcAft>
                <a:spcPts val="0"/>
              </a:spcAft>
              <a:buNone/>
            </a:pPr>
            <a:r>
              <a:rPr lang="en-GB" sz="1800"/>
              <a:t>app.</a:t>
            </a:r>
            <a:r>
              <a:rPr lang="en-GB" sz="1800">
                <a:solidFill>
                  <a:schemeClr val="accent3"/>
                </a:solidFill>
              </a:rPr>
              <a:t>delete</a:t>
            </a:r>
            <a:r>
              <a:rPr lang="en-GB" sz="1800"/>
              <a:t>(</a:t>
            </a:r>
            <a:r>
              <a:rPr lang="en-GB" sz="1800">
                <a:solidFill>
                  <a:srgbClr val="188038"/>
                </a:solidFill>
              </a:rPr>
              <a:t>'/users/:id'</a:t>
            </a:r>
            <a:r>
              <a:rPr lang="en-GB" sz="1800"/>
              <a:t>, deleteUser);</a:t>
            </a:r>
            <a:endParaRPr sz="1800"/>
          </a:p>
          <a:p>
            <a:pPr indent="0" lvl="0" marL="0" rtl="0" algn="l">
              <a:spcBef>
                <a:spcPts val="0"/>
              </a:spcBef>
              <a:spcAft>
                <a:spcPts val="0"/>
              </a:spcAft>
              <a:buNone/>
            </a:pPr>
            <a:r>
              <a:t/>
            </a:r>
            <a:endParaRPr sz="1800"/>
          </a:p>
        </p:txBody>
      </p:sp>
      <p:sp>
        <p:nvSpPr>
          <p:cNvPr id="307" name="Google Shape;307;p44"/>
          <p:cNvSpPr txBox="1"/>
          <p:nvPr/>
        </p:nvSpPr>
        <p:spPr>
          <a:xfrm>
            <a:off x="520700" y="3187700"/>
            <a:ext cx="496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CRUD =</a:t>
            </a:r>
            <a:r>
              <a:rPr lang="en-GB"/>
              <a:t> Create, Read, Update, Delete</a:t>
            </a:r>
            <a:endParaRPr/>
          </a:p>
          <a:p>
            <a:pPr indent="0" lvl="0" marL="0" rtl="0" algn="l">
              <a:spcBef>
                <a:spcPts val="0"/>
              </a:spcBef>
              <a:spcAft>
                <a:spcPts val="0"/>
              </a:spcAft>
              <a:buNone/>
            </a:pPr>
            <a:r>
              <a:rPr lang="en-GB"/>
              <a:t>Each route maps directly to a method.</a:t>
            </a:r>
            <a:endParaRPr sz="1700"/>
          </a:p>
        </p:txBody>
      </p:sp>
      <p:pic>
        <p:nvPicPr>
          <p:cNvPr id="308" name="Google Shape;308;p44"/>
          <p:cNvPicPr preferRelativeResize="0"/>
          <p:nvPr/>
        </p:nvPicPr>
        <p:blipFill>
          <a:blip r:embed="rId3">
            <a:alphaModFix/>
          </a:blip>
          <a:stretch>
            <a:fillRect/>
          </a:stretch>
        </p:blipFill>
        <p:spPr>
          <a:xfrm>
            <a:off x="5029100" y="1282700"/>
            <a:ext cx="3352900" cy="2095563"/>
          </a:xfrm>
          <a:prstGeom prst="rect">
            <a:avLst/>
          </a:prstGeom>
          <a:noFill/>
          <a:ln>
            <a:noFill/>
          </a:ln>
        </p:spPr>
      </p:pic>
      <p:sp>
        <p:nvSpPr>
          <p:cNvPr id="309" name="Google Shape;309;p4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API Testing with Postman</a:t>
            </a:r>
            <a:endParaRPr/>
          </a:p>
        </p:txBody>
      </p:sp>
      <p:sp>
        <p:nvSpPr>
          <p:cNvPr id="315" name="Google Shape;315;p45"/>
          <p:cNvSpPr txBox="1"/>
          <p:nvPr/>
        </p:nvSpPr>
        <p:spPr>
          <a:xfrm>
            <a:off x="393700" y="1294200"/>
            <a:ext cx="54228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Test API endpoints easily</a:t>
            </a:r>
            <a:br>
              <a:rPr lang="en-GB" sz="1800"/>
            </a:br>
            <a:endParaRPr sz="1800"/>
          </a:p>
          <a:p>
            <a:pPr indent="-342900" lvl="0" marL="457200" rtl="0" algn="l">
              <a:spcBef>
                <a:spcPts val="0"/>
              </a:spcBef>
              <a:spcAft>
                <a:spcPts val="0"/>
              </a:spcAft>
              <a:buSzPts val="1800"/>
              <a:buChar char="●"/>
            </a:pPr>
            <a:r>
              <a:rPr lang="en-GB" sz="1800"/>
              <a:t>Send GET, POST, PUT, DELETE requests</a:t>
            </a:r>
            <a:br>
              <a:rPr lang="en-GB" sz="1800"/>
            </a:br>
            <a:endParaRPr sz="1800"/>
          </a:p>
          <a:p>
            <a:pPr indent="-342900" lvl="0" marL="457200" rtl="0" algn="l">
              <a:spcBef>
                <a:spcPts val="0"/>
              </a:spcBef>
              <a:spcAft>
                <a:spcPts val="0"/>
              </a:spcAft>
              <a:buSzPts val="1800"/>
              <a:buChar char="●"/>
            </a:pPr>
            <a:r>
              <a:rPr lang="en-GB" sz="1800"/>
              <a:t>Set headers &amp; body (JSON)</a:t>
            </a:r>
            <a:br>
              <a:rPr lang="en-GB" sz="1800"/>
            </a:br>
            <a:endParaRPr sz="1800"/>
          </a:p>
          <a:p>
            <a:pPr indent="-342900" lvl="0" marL="457200" rtl="0" algn="l">
              <a:spcBef>
                <a:spcPts val="0"/>
              </a:spcBef>
              <a:spcAft>
                <a:spcPts val="0"/>
              </a:spcAft>
              <a:buSzPts val="1800"/>
              <a:buChar char="●"/>
            </a:pPr>
            <a:r>
              <a:rPr lang="en-GB" sz="1800"/>
              <a:t>Inspect responses &amp; status codes</a:t>
            </a:r>
            <a:br>
              <a:rPr lang="en-GB" sz="1800"/>
            </a:br>
            <a:endParaRPr sz="1800"/>
          </a:p>
          <a:p>
            <a:pPr indent="-342900" lvl="0" marL="457200" rtl="0" algn="l">
              <a:spcBef>
                <a:spcPts val="0"/>
              </a:spcBef>
              <a:spcAft>
                <a:spcPts val="0"/>
              </a:spcAft>
              <a:buSzPts val="1800"/>
              <a:buChar char="●"/>
            </a:pPr>
            <a:r>
              <a:rPr lang="en-GB" sz="1800"/>
              <a:t>Automate collections for repeated testing</a:t>
            </a:r>
            <a:endParaRPr sz="1800"/>
          </a:p>
        </p:txBody>
      </p:sp>
      <p:pic>
        <p:nvPicPr>
          <p:cNvPr id="316" name="Google Shape;316;p45"/>
          <p:cNvPicPr preferRelativeResize="0"/>
          <p:nvPr/>
        </p:nvPicPr>
        <p:blipFill>
          <a:blip r:embed="rId3">
            <a:alphaModFix/>
          </a:blip>
          <a:stretch>
            <a:fillRect/>
          </a:stretch>
        </p:blipFill>
        <p:spPr>
          <a:xfrm>
            <a:off x="5968900" y="1170125"/>
            <a:ext cx="3022700" cy="2696900"/>
          </a:xfrm>
          <a:prstGeom prst="rect">
            <a:avLst/>
          </a:prstGeom>
          <a:noFill/>
          <a:ln>
            <a:noFill/>
          </a:ln>
        </p:spPr>
      </p:pic>
      <p:sp>
        <p:nvSpPr>
          <p:cNvPr id="317" name="Google Shape;317;p45"/>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3000">
                <a:solidFill>
                  <a:srgbClr val="4285F4"/>
                </a:solidFill>
                <a:latin typeface="Alfa Slab One"/>
                <a:ea typeface="Alfa Slab One"/>
                <a:cs typeface="Alfa Slab One"/>
                <a:sym typeface="Alfa Slab One"/>
              </a:rPr>
              <a:t>What is React?</a:t>
            </a:r>
            <a:endParaRPr sz="3000">
              <a:solidFill>
                <a:srgbClr val="4285F4"/>
              </a:solidFill>
              <a:latin typeface="Alfa Slab One"/>
              <a:ea typeface="Alfa Slab One"/>
              <a:cs typeface="Alfa Slab One"/>
              <a:sym typeface="Alfa Slab One"/>
            </a:endParaRPr>
          </a:p>
        </p:txBody>
      </p:sp>
      <p:sp>
        <p:nvSpPr>
          <p:cNvPr id="323" name="Google Shape;323;p46"/>
          <p:cNvSpPr txBox="1"/>
          <p:nvPr/>
        </p:nvSpPr>
        <p:spPr>
          <a:xfrm>
            <a:off x="502075" y="1017725"/>
            <a:ext cx="6112500" cy="18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t>React.js is a JavaScript library for building user interfaces, mainly for single-page applications (SPAs).</a:t>
            </a:r>
            <a:endParaRPr b="1" sz="1300"/>
          </a:p>
          <a:p>
            <a:pPr indent="-304800" lvl="0" marL="457200" rtl="0" algn="l">
              <a:lnSpc>
                <a:spcPct val="115000"/>
              </a:lnSpc>
              <a:spcBef>
                <a:spcPts val="1200"/>
              </a:spcBef>
              <a:spcAft>
                <a:spcPts val="0"/>
              </a:spcAft>
              <a:buSzPts val="1200"/>
              <a:buChar char="●"/>
            </a:pPr>
            <a:r>
              <a:rPr lang="en-GB" sz="1200"/>
              <a:t>It was developed by </a:t>
            </a:r>
            <a:r>
              <a:rPr b="1" lang="en-GB" sz="1200"/>
              <a:t>Facebook</a:t>
            </a:r>
            <a:r>
              <a:rPr lang="en-GB" sz="1200"/>
              <a:t>.</a:t>
            </a:r>
            <a:endParaRPr sz="1200"/>
          </a:p>
          <a:p>
            <a:pPr indent="-304800" lvl="0" marL="457200" rtl="0" algn="l">
              <a:lnSpc>
                <a:spcPct val="115000"/>
              </a:lnSpc>
              <a:spcBef>
                <a:spcPts val="0"/>
              </a:spcBef>
              <a:spcAft>
                <a:spcPts val="0"/>
              </a:spcAft>
              <a:buSzPts val="1200"/>
              <a:buChar char="●"/>
            </a:pPr>
            <a:r>
              <a:rPr lang="en-GB" sz="1200"/>
              <a:t>React lets you create </a:t>
            </a:r>
            <a:r>
              <a:rPr b="1" lang="en-GB" sz="1200"/>
              <a:t>dynamic, interactive, and reusable UI components</a:t>
            </a:r>
            <a:r>
              <a:rPr lang="en-GB" sz="1200"/>
              <a:t>.</a:t>
            </a:r>
            <a:endParaRPr sz="1200"/>
          </a:p>
          <a:p>
            <a:pPr indent="-298450" lvl="0" marL="457200" rtl="0" algn="l">
              <a:lnSpc>
                <a:spcPct val="115000"/>
              </a:lnSpc>
              <a:spcBef>
                <a:spcPts val="0"/>
              </a:spcBef>
              <a:spcAft>
                <a:spcPts val="0"/>
              </a:spcAft>
              <a:buSzPts val="1100"/>
              <a:buChar char="●"/>
            </a:pPr>
            <a:r>
              <a:rPr lang="en-GB" sz="1200"/>
              <a:t>It makes building complex frontends easier by </a:t>
            </a:r>
            <a:r>
              <a:rPr b="1" lang="en-GB" sz="1200"/>
              <a:t>breaking the UI into small, manageable pieces</a:t>
            </a:r>
            <a:r>
              <a:rPr lang="en-GB" sz="1200"/>
              <a:t>.</a:t>
            </a:r>
            <a:br>
              <a:rPr lang="en-GB" sz="1100"/>
            </a:br>
            <a:endParaRPr sz="1100"/>
          </a:p>
        </p:txBody>
      </p:sp>
      <p:pic>
        <p:nvPicPr>
          <p:cNvPr descr="File:React-icon.svg - Wikimedia Commons" id="324" name="Google Shape;324;p46"/>
          <p:cNvPicPr preferRelativeResize="0"/>
          <p:nvPr/>
        </p:nvPicPr>
        <p:blipFill>
          <a:blip r:embed="rId3">
            <a:alphaModFix/>
          </a:blip>
          <a:stretch>
            <a:fillRect/>
          </a:stretch>
        </p:blipFill>
        <p:spPr>
          <a:xfrm>
            <a:off x="6822675" y="718875"/>
            <a:ext cx="1648077" cy="1466200"/>
          </a:xfrm>
          <a:prstGeom prst="rect">
            <a:avLst/>
          </a:prstGeom>
          <a:noFill/>
          <a:ln>
            <a:noFill/>
          </a:ln>
        </p:spPr>
      </p:pic>
      <p:sp>
        <p:nvSpPr>
          <p:cNvPr id="325" name="Google Shape;325;p46"/>
          <p:cNvSpPr txBox="1"/>
          <p:nvPr/>
        </p:nvSpPr>
        <p:spPr>
          <a:xfrm>
            <a:off x="261250" y="2939875"/>
            <a:ext cx="6305700" cy="202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300"/>
              <a:t>💡 Why React.js is Popular</a:t>
            </a:r>
            <a:endParaRPr b="1" sz="1300"/>
          </a:p>
          <a:p>
            <a:pPr indent="-304800" lvl="0" marL="457200" rtl="0" algn="l">
              <a:lnSpc>
                <a:spcPct val="115000"/>
              </a:lnSpc>
              <a:spcBef>
                <a:spcPts val="1200"/>
              </a:spcBef>
              <a:spcAft>
                <a:spcPts val="0"/>
              </a:spcAft>
              <a:buSzPts val="1200"/>
              <a:buAutoNum type="arabicPeriod"/>
            </a:pPr>
            <a:r>
              <a:rPr b="1" lang="en-GB" sz="1200"/>
              <a:t>Component-Based</a:t>
            </a:r>
            <a:r>
              <a:rPr lang="en-GB" sz="1200"/>
              <a:t> – Build reusable pieces like buttons, forms, or menus.</a:t>
            </a:r>
            <a:endParaRPr sz="1200"/>
          </a:p>
          <a:p>
            <a:pPr indent="-304800" lvl="0" marL="457200" rtl="0" algn="l">
              <a:lnSpc>
                <a:spcPct val="115000"/>
              </a:lnSpc>
              <a:spcBef>
                <a:spcPts val="0"/>
              </a:spcBef>
              <a:spcAft>
                <a:spcPts val="0"/>
              </a:spcAft>
              <a:buSzPts val="1200"/>
              <a:buAutoNum type="arabicPeriod"/>
            </a:pPr>
            <a:r>
              <a:rPr b="1" lang="en-GB" sz="1200"/>
              <a:t>Fast &amp; Efficient</a:t>
            </a:r>
            <a:r>
              <a:rPr lang="en-GB" sz="1200"/>
              <a:t> – Uses a </a:t>
            </a:r>
            <a:r>
              <a:rPr b="1" lang="en-GB" sz="1200"/>
              <a:t>Virtual DOM</a:t>
            </a:r>
            <a:r>
              <a:rPr lang="en-GB" sz="1200"/>
              <a:t> to update only what changes, not the whole page.</a:t>
            </a:r>
            <a:endParaRPr sz="1200"/>
          </a:p>
          <a:p>
            <a:pPr indent="-304800" lvl="0" marL="457200" rtl="0" algn="l">
              <a:lnSpc>
                <a:spcPct val="115000"/>
              </a:lnSpc>
              <a:spcBef>
                <a:spcPts val="0"/>
              </a:spcBef>
              <a:spcAft>
                <a:spcPts val="0"/>
              </a:spcAft>
              <a:buSzPts val="1200"/>
              <a:buAutoNum type="arabicPeriod"/>
            </a:pPr>
            <a:r>
              <a:rPr b="1" lang="en-GB" sz="1200"/>
              <a:t>Declarative</a:t>
            </a:r>
            <a:r>
              <a:rPr lang="en-GB" sz="1200"/>
              <a:t> – You describe </a:t>
            </a:r>
            <a:r>
              <a:rPr i="1" lang="en-GB" sz="1200"/>
              <a:t>what</a:t>
            </a:r>
            <a:r>
              <a:rPr lang="en-GB" sz="1200"/>
              <a:t> you want, React handles </a:t>
            </a:r>
            <a:r>
              <a:rPr i="1" lang="en-GB" sz="1200"/>
              <a:t>how</a:t>
            </a:r>
            <a:r>
              <a:rPr lang="en-GB" sz="1200"/>
              <a:t> to render it.</a:t>
            </a:r>
            <a:endParaRPr sz="1200"/>
          </a:p>
          <a:p>
            <a:pPr indent="-304800" lvl="0" marL="457200" rtl="0" algn="l">
              <a:lnSpc>
                <a:spcPct val="115000"/>
              </a:lnSpc>
              <a:spcBef>
                <a:spcPts val="0"/>
              </a:spcBef>
              <a:spcAft>
                <a:spcPts val="0"/>
              </a:spcAft>
              <a:buSzPts val="1200"/>
              <a:buAutoNum type="arabicPeriod"/>
            </a:pPr>
            <a:r>
              <a:rPr b="1" lang="en-GB" sz="1200"/>
              <a:t>Large Ecosystem</a:t>
            </a:r>
            <a:r>
              <a:rPr lang="en-GB" sz="1200"/>
              <a:t> – Works with libraries for routing, state management, and APIs.</a:t>
            </a:r>
            <a:endParaRPr sz="1200"/>
          </a:p>
          <a:p>
            <a:pPr indent="-304800" lvl="0" marL="457200" rtl="0" algn="l">
              <a:lnSpc>
                <a:spcPct val="115000"/>
              </a:lnSpc>
              <a:spcBef>
                <a:spcPts val="0"/>
              </a:spcBef>
              <a:spcAft>
                <a:spcPts val="0"/>
              </a:spcAft>
              <a:buSzPts val="1200"/>
              <a:buAutoNum type="arabicPeriod"/>
            </a:pPr>
            <a:r>
              <a:rPr b="1" lang="en-GB" sz="1200"/>
              <a:t>Cross-Platform</a:t>
            </a:r>
            <a:r>
              <a:rPr lang="en-GB" sz="1200"/>
              <a:t> – With React Native, you can even build mobile apps using the same concepts.</a:t>
            </a:r>
            <a:endParaRPr sz="1200"/>
          </a:p>
        </p:txBody>
      </p:sp>
      <p:sp>
        <p:nvSpPr>
          <p:cNvPr id="326" name="Google Shape;326;p46"/>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4A86E8"/>
                </a:solidFill>
              </a:rPr>
              <a:t>Why we use ReactJS ?</a:t>
            </a:r>
            <a:endParaRPr>
              <a:solidFill>
                <a:srgbClr val="4A86E8"/>
              </a:solidFill>
            </a:endParaRPr>
          </a:p>
        </p:txBody>
      </p:sp>
      <p:sp>
        <p:nvSpPr>
          <p:cNvPr id="332" name="Google Shape;332;p47"/>
          <p:cNvSpPr txBox="1"/>
          <p:nvPr/>
        </p:nvSpPr>
        <p:spPr>
          <a:xfrm>
            <a:off x="237500" y="1409625"/>
            <a:ext cx="8520600" cy="316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a:t>React.js is used because it </a:t>
            </a:r>
            <a:r>
              <a:rPr b="1" lang="en-GB"/>
              <a:t>makes building modern, dynamic web applications easier and faster</a:t>
            </a:r>
            <a:r>
              <a:rPr lang="en-GB"/>
              <a:t>.</a:t>
            </a:r>
            <a:endParaRPr/>
          </a:p>
          <a:p>
            <a:pPr indent="0" lvl="0" marL="0" rtl="0" algn="l">
              <a:lnSpc>
                <a:spcPct val="115000"/>
              </a:lnSpc>
              <a:spcBef>
                <a:spcPts val="1200"/>
              </a:spcBef>
              <a:spcAft>
                <a:spcPts val="0"/>
              </a:spcAft>
              <a:buNone/>
            </a:pPr>
            <a:r>
              <a:t/>
            </a:r>
            <a:endParaRPr b="1" sz="1300"/>
          </a:p>
          <a:p>
            <a:pPr indent="0" lvl="0" marL="0" rtl="0" algn="l">
              <a:lnSpc>
                <a:spcPct val="115000"/>
              </a:lnSpc>
              <a:spcBef>
                <a:spcPts val="1200"/>
              </a:spcBef>
              <a:spcAft>
                <a:spcPts val="0"/>
              </a:spcAft>
              <a:buNone/>
            </a:pPr>
            <a:r>
              <a:rPr b="1" lang="en-GB" sz="1300"/>
              <a:t>Main Reasons</a:t>
            </a:r>
            <a:endParaRPr b="1" sz="1300"/>
          </a:p>
          <a:p>
            <a:pPr indent="-311150" lvl="0" marL="457200" rtl="0" algn="l">
              <a:lnSpc>
                <a:spcPct val="115000"/>
              </a:lnSpc>
              <a:spcBef>
                <a:spcPts val="1200"/>
              </a:spcBef>
              <a:spcAft>
                <a:spcPts val="0"/>
              </a:spcAft>
              <a:buSzPts val="1300"/>
              <a:buAutoNum type="arabicPeriod"/>
            </a:pPr>
            <a:r>
              <a:rPr b="1" lang="en-GB" sz="1300"/>
              <a:t>Reusable Components</a:t>
            </a:r>
            <a:r>
              <a:rPr lang="en-GB" sz="1300"/>
              <a:t> – Build a button, form, or menu once and use it anywhere.</a:t>
            </a:r>
            <a:endParaRPr sz="1300"/>
          </a:p>
          <a:p>
            <a:pPr indent="-311150" lvl="0" marL="457200" rtl="0" algn="l">
              <a:lnSpc>
                <a:spcPct val="115000"/>
              </a:lnSpc>
              <a:spcBef>
                <a:spcPts val="0"/>
              </a:spcBef>
              <a:spcAft>
                <a:spcPts val="0"/>
              </a:spcAft>
              <a:buSzPts val="1300"/>
              <a:buAutoNum type="arabicPeriod"/>
            </a:pPr>
            <a:r>
              <a:rPr b="1" lang="en-GB" sz="1300"/>
              <a:t>Faster Updates</a:t>
            </a:r>
            <a:r>
              <a:rPr lang="en-GB" sz="1300"/>
              <a:t> – React uses a </a:t>
            </a:r>
            <a:r>
              <a:rPr b="1" lang="en-GB" sz="1300"/>
              <a:t>Virtual DOM</a:t>
            </a:r>
            <a:r>
              <a:rPr lang="en-GB" sz="1300"/>
              <a:t>, so only the parts of the page that change are updated.</a:t>
            </a:r>
            <a:endParaRPr sz="1300"/>
          </a:p>
          <a:p>
            <a:pPr indent="-311150" lvl="0" marL="457200" rtl="0" algn="l">
              <a:lnSpc>
                <a:spcPct val="115000"/>
              </a:lnSpc>
              <a:spcBef>
                <a:spcPts val="0"/>
              </a:spcBef>
              <a:spcAft>
                <a:spcPts val="0"/>
              </a:spcAft>
              <a:buSzPts val="1300"/>
              <a:buAutoNum type="arabicPeriod"/>
            </a:pPr>
            <a:r>
              <a:rPr b="1" lang="en-GB" sz="1300"/>
              <a:t>Declarative Code</a:t>
            </a:r>
            <a:r>
              <a:rPr lang="en-GB" sz="1300"/>
              <a:t> – You describe </a:t>
            </a:r>
            <a:r>
              <a:rPr i="1" lang="en-GB" sz="1300"/>
              <a:t>what</a:t>
            </a:r>
            <a:r>
              <a:rPr lang="en-GB" sz="1300"/>
              <a:t> the UI should look like, not </a:t>
            </a:r>
            <a:r>
              <a:rPr i="1" lang="en-GB" sz="1300"/>
              <a:t>how</a:t>
            </a:r>
            <a:r>
              <a:rPr lang="en-GB" sz="1300"/>
              <a:t> to manipulate the DOM step by step.</a:t>
            </a:r>
            <a:endParaRPr sz="1300"/>
          </a:p>
          <a:p>
            <a:pPr indent="-311150" lvl="0" marL="457200" rtl="0" algn="l">
              <a:lnSpc>
                <a:spcPct val="115000"/>
              </a:lnSpc>
              <a:spcBef>
                <a:spcPts val="0"/>
              </a:spcBef>
              <a:spcAft>
                <a:spcPts val="0"/>
              </a:spcAft>
              <a:buSzPts val="1300"/>
              <a:buAutoNum type="arabicPeriod"/>
            </a:pPr>
            <a:r>
              <a:rPr b="1" lang="en-GB" sz="1300"/>
              <a:t>Better State Management</a:t>
            </a:r>
            <a:r>
              <a:rPr lang="en-GB" sz="1300"/>
              <a:t> – Easily track and update the data that drives your UI.</a:t>
            </a:r>
            <a:endParaRPr sz="1300"/>
          </a:p>
          <a:p>
            <a:pPr indent="-311150" lvl="0" marL="457200" rtl="0" algn="l">
              <a:lnSpc>
                <a:spcPct val="115000"/>
              </a:lnSpc>
              <a:spcBef>
                <a:spcPts val="0"/>
              </a:spcBef>
              <a:spcAft>
                <a:spcPts val="0"/>
              </a:spcAft>
              <a:buSzPts val="1300"/>
              <a:buAutoNum type="arabicPeriod"/>
            </a:pPr>
            <a:r>
              <a:rPr b="1" lang="en-GB" sz="1300"/>
              <a:t>Large Ecosystem</a:t>
            </a:r>
            <a:r>
              <a:rPr lang="en-GB" sz="1300"/>
              <a:t> – Works with libraries like React Router, Redux, and Material UI for building complex apps.</a:t>
            </a:r>
            <a:endParaRPr sz="1300"/>
          </a:p>
          <a:p>
            <a:pPr indent="-311150" lvl="0" marL="457200" rtl="0" algn="l">
              <a:lnSpc>
                <a:spcPct val="115000"/>
              </a:lnSpc>
              <a:spcBef>
                <a:spcPts val="0"/>
              </a:spcBef>
              <a:spcAft>
                <a:spcPts val="0"/>
              </a:spcAft>
              <a:buSzPts val="1300"/>
              <a:buAutoNum type="arabicPeriod"/>
            </a:pPr>
            <a:r>
              <a:rPr b="1" lang="en-GB" sz="1300"/>
              <a:t>Cross-Platform</a:t>
            </a:r>
            <a:r>
              <a:rPr lang="en-GB" sz="1300"/>
              <a:t> – With React Native, the same skills can build mobile apps.</a:t>
            </a:r>
            <a:endParaRPr sz="1300"/>
          </a:p>
        </p:txBody>
      </p:sp>
      <p:pic>
        <p:nvPicPr>
          <p:cNvPr descr="Thinking Turtle Vector Files image - Free stock photo - Public ..." id="333" name="Google Shape;333;p47"/>
          <p:cNvPicPr preferRelativeResize="0"/>
          <p:nvPr/>
        </p:nvPicPr>
        <p:blipFill>
          <a:blip r:embed="rId3">
            <a:alphaModFix/>
          </a:blip>
          <a:stretch>
            <a:fillRect/>
          </a:stretch>
        </p:blipFill>
        <p:spPr>
          <a:xfrm>
            <a:off x="6742974" y="131675"/>
            <a:ext cx="937024" cy="1199401"/>
          </a:xfrm>
          <a:prstGeom prst="rect">
            <a:avLst/>
          </a:prstGeom>
          <a:noFill/>
          <a:ln>
            <a:noFill/>
          </a:ln>
        </p:spPr>
      </p:pic>
      <p:sp>
        <p:nvSpPr>
          <p:cNvPr id="334" name="Google Shape;334;p47"/>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What is DOM and Virtual DOM ?</a:t>
            </a:r>
            <a:endParaRPr>
              <a:solidFill>
                <a:srgbClr val="188038"/>
              </a:solidFill>
            </a:endParaRPr>
          </a:p>
        </p:txBody>
      </p:sp>
      <p:sp>
        <p:nvSpPr>
          <p:cNvPr id="340" name="Google Shape;340;p48"/>
          <p:cNvSpPr txBox="1"/>
          <p:nvPr/>
        </p:nvSpPr>
        <p:spPr>
          <a:xfrm>
            <a:off x="213775" y="938150"/>
            <a:ext cx="6020700" cy="198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a:t>🌳 What is DOM?</a:t>
            </a:r>
            <a:endParaRPr b="1"/>
          </a:p>
          <a:p>
            <a:pPr indent="0" lvl="0" marL="0" rtl="0" algn="l">
              <a:lnSpc>
                <a:spcPct val="115000"/>
              </a:lnSpc>
              <a:spcBef>
                <a:spcPts val="1200"/>
              </a:spcBef>
              <a:spcAft>
                <a:spcPts val="0"/>
              </a:spcAft>
              <a:buNone/>
            </a:pPr>
            <a:r>
              <a:rPr b="1" lang="en-GB" sz="1200"/>
              <a:t>DOM (Document Object Model) is a tree-like structure that represents all elements of a webpage.</a:t>
            </a:r>
            <a:endParaRPr b="1" sz="1200"/>
          </a:p>
          <a:p>
            <a:pPr indent="-304800" lvl="0" marL="457200" rtl="0" algn="l">
              <a:lnSpc>
                <a:spcPct val="115000"/>
              </a:lnSpc>
              <a:spcBef>
                <a:spcPts val="1200"/>
              </a:spcBef>
              <a:spcAft>
                <a:spcPts val="0"/>
              </a:spcAft>
              <a:buSzPts val="1200"/>
              <a:buChar char="●"/>
            </a:pPr>
            <a:r>
              <a:rPr lang="en-GB" sz="1200"/>
              <a:t>When a browser loads an HTML page, it converts it into the </a:t>
            </a:r>
            <a:r>
              <a:rPr b="1" lang="en-GB" sz="1200"/>
              <a:t>DOM</a:t>
            </a:r>
            <a:r>
              <a:rPr lang="en-GB" sz="1200"/>
              <a:t>.</a:t>
            </a:r>
            <a:endParaRPr sz="1200"/>
          </a:p>
          <a:p>
            <a:pPr indent="-304800" lvl="0" marL="457200" rtl="0" algn="l">
              <a:lnSpc>
                <a:spcPct val="115000"/>
              </a:lnSpc>
              <a:spcBef>
                <a:spcPts val="0"/>
              </a:spcBef>
              <a:spcAft>
                <a:spcPts val="0"/>
              </a:spcAft>
              <a:buSzPts val="1200"/>
              <a:buChar char="●"/>
            </a:pPr>
            <a:r>
              <a:rPr lang="en-GB" sz="1200"/>
              <a:t>Each tag (like </a:t>
            </a:r>
            <a:r>
              <a:rPr lang="en-GB" sz="1200">
                <a:solidFill>
                  <a:srgbClr val="188038"/>
                </a:solidFill>
                <a:latin typeface="Roboto Mono"/>
                <a:ea typeface="Roboto Mono"/>
                <a:cs typeface="Roboto Mono"/>
                <a:sym typeface="Roboto Mono"/>
              </a:rPr>
              <a:t>&lt;div&gt;</a:t>
            </a:r>
            <a:r>
              <a:rPr lang="en-GB" sz="1200"/>
              <a:t>, </a:t>
            </a:r>
            <a:r>
              <a:rPr lang="en-GB" sz="1200">
                <a:solidFill>
                  <a:srgbClr val="188038"/>
                </a:solidFill>
                <a:latin typeface="Roboto Mono"/>
                <a:ea typeface="Roboto Mono"/>
                <a:cs typeface="Roboto Mono"/>
                <a:sym typeface="Roboto Mono"/>
              </a:rPr>
              <a:t>&lt;p&gt;</a:t>
            </a:r>
            <a:r>
              <a:rPr lang="en-GB" sz="1200"/>
              <a:t>, </a:t>
            </a:r>
            <a:r>
              <a:rPr lang="en-GB" sz="1200">
                <a:solidFill>
                  <a:srgbClr val="188038"/>
                </a:solidFill>
                <a:latin typeface="Roboto Mono"/>
                <a:ea typeface="Roboto Mono"/>
                <a:cs typeface="Roboto Mono"/>
                <a:sym typeface="Roboto Mono"/>
              </a:rPr>
              <a:t>&lt;button&gt;</a:t>
            </a:r>
            <a:r>
              <a:rPr lang="en-GB" sz="1200"/>
              <a:t>) becomes a </a:t>
            </a:r>
            <a:r>
              <a:rPr b="1" lang="en-GB" sz="1200"/>
              <a:t>node</a:t>
            </a:r>
            <a:r>
              <a:rPr lang="en-GB" sz="1200"/>
              <a:t> in this tree.</a:t>
            </a:r>
            <a:endParaRPr sz="1200"/>
          </a:p>
          <a:p>
            <a:pPr indent="-304800" lvl="0" marL="457200" rtl="0" algn="l">
              <a:lnSpc>
                <a:spcPct val="115000"/>
              </a:lnSpc>
              <a:spcBef>
                <a:spcPts val="0"/>
              </a:spcBef>
              <a:spcAft>
                <a:spcPts val="0"/>
              </a:spcAft>
              <a:buSzPts val="1200"/>
              <a:buChar char="●"/>
            </a:pPr>
            <a:r>
              <a:rPr lang="en-GB" sz="1200"/>
              <a:t>JavaScript can access and modify this structure — for example, changing text, colors, or adding elements.</a:t>
            </a:r>
            <a:endParaRPr sz="1200"/>
          </a:p>
        </p:txBody>
      </p:sp>
      <p:pic>
        <p:nvPicPr>
          <p:cNvPr descr="File:DOMExample.png - Wikimedia Commons" id="341" name="Google Shape;341;p48"/>
          <p:cNvPicPr preferRelativeResize="0"/>
          <p:nvPr/>
        </p:nvPicPr>
        <p:blipFill>
          <a:blip r:embed="rId3">
            <a:alphaModFix/>
          </a:blip>
          <a:stretch>
            <a:fillRect/>
          </a:stretch>
        </p:blipFill>
        <p:spPr>
          <a:xfrm>
            <a:off x="6234475" y="1876300"/>
            <a:ext cx="2650176" cy="1913349"/>
          </a:xfrm>
          <a:prstGeom prst="rect">
            <a:avLst/>
          </a:prstGeom>
          <a:noFill/>
          <a:ln>
            <a:noFill/>
          </a:ln>
        </p:spPr>
      </p:pic>
      <p:sp>
        <p:nvSpPr>
          <p:cNvPr id="342" name="Google Shape;342;p48"/>
          <p:cNvSpPr txBox="1"/>
          <p:nvPr/>
        </p:nvSpPr>
        <p:spPr>
          <a:xfrm>
            <a:off x="213775" y="2925350"/>
            <a:ext cx="6020700" cy="198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a:t>⚛️ What is Virtual DOM?</a:t>
            </a:r>
            <a:endParaRPr b="1"/>
          </a:p>
          <a:p>
            <a:pPr indent="0" lvl="0" marL="0" rtl="0" algn="l">
              <a:lnSpc>
                <a:spcPct val="115000"/>
              </a:lnSpc>
              <a:spcBef>
                <a:spcPts val="1200"/>
              </a:spcBef>
              <a:spcAft>
                <a:spcPts val="0"/>
              </a:spcAft>
              <a:buNone/>
            </a:pPr>
            <a:r>
              <a:rPr lang="en-GB" sz="1200"/>
              <a:t>The </a:t>
            </a:r>
            <a:r>
              <a:rPr b="1" lang="en-GB" sz="1200"/>
              <a:t>Virtual DOM</a:t>
            </a:r>
            <a:r>
              <a:rPr lang="en-GB" sz="1200"/>
              <a:t> is a </a:t>
            </a:r>
            <a:r>
              <a:rPr b="1" lang="en-GB" sz="1200"/>
              <a:t>lightweight copy of the real DOM</a:t>
            </a:r>
            <a:r>
              <a:rPr lang="en-GB" sz="1200"/>
              <a:t> used by frameworks like </a:t>
            </a:r>
            <a:r>
              <a:rPr b="1" lang="en-GB" sz="1200"/>
              <a:t>React</a:t>
            </a:r>
            <a:r>
              <a:rPr lang="en-GB" sz="1200"/>
              <a:t>.</a:t>
            </a:r>
            <a:endParaRPr sz="1200"/>
          </a:p>
          <a:p>
            <a:pPr indent="-304800" lvl="0" marL="457200" rtl="0" algn="l">
              <a:lnSpc>
                <a:spcPct val="115000"/>
              </a:lnSpc>
              <a:spcBef>
                <a:spcPts val="1200"/>
              </a:spcBef>
              <a:spcAft>
                <a:spcPts val="0"/>
              </a:spcAft>
              <a:buSzPts val="1200"/>
              <a:buChar char="●"/>
            </a:pPr>
            <a:r>
              <a:rPr lang="en-GB" sz="1200"/>
              <a:t>React keeps this virtual version in memory.</a:t>
            </a:r>
            <a:endParaRPr sz="1200"/>
          </a:p>
          <a:p>
            <a:pPr indent="-304800" lvl="0" marL="457200" rtl="0" algn="l">
              <a:lnSpc>
                <a:spcPct val="115000"/>
              </a:lnSpc>
              <a:spcBef>
                <a:spcPts val="0"/>
              </a:spcBef>
              <a:spcAft>
                <a:spcPts val="0"/>
              </a:spcAft>
              <a:buSzPts val="1200"/>
              <a:buChar char="●"/>
            </a:pPr>
            <a:r>
              <a:rPr lang="en-GB" sz="1200"/>
              <a:t>When something changes (like text or data), React updates the </a:t>
            </a:r>
            <a:r>
              <a:rPr b="1" lang="en-GB" sz="1200"/>
              <a:t>Virtual DOM first</a:t>
            </a:r>
            <a:r>
              <a:rPr lang="en-GB" sz="1200"/>
              <a:t>, compares it with the real DOM, and updates </a:t>
            </a:r>
            <a:r>
              <a:rPr b="1" lang="en-GB" sz="1200"/>
              <a:t>only what changed</a:t>
            </a:r>
            <a:r>
              <a:rPr lang="en-GB" sz="1200"/>
              <a:t>.</a:t>
            </a:r>
            <a:endParaRPr sz="1200"/>
          </a:p>
          <a:p>
            <a:pPr indent="-304800" lvl="0" marL="457200" rtl="0" algn="l">
              <a:lnSpc>
                <a:spcPct val="115000"/>
              </a:lnSpc>
              <a:spcBef>
                <a:spcPts val="0"/>
              </a:spcBef>
              <a:spcAft>
                <a:spcPts val="0"/>
              </a:spcAft>
              <a:buSzPts val="1200"/>
              <a:buChar char="●"/>
            </a:pPr>
            <a:r>
              <a:rPr lang="en-GB" sz="1200"/>
              <a:t>This process is called </a:t>
            </a:r>
            <a:r>
              <a:rPr b="1" lang="en-GB" sz="1200"/>
              <a:t>Reconciliation</a:t>
            </a:r>
            <a:r>
              <a:rPr lang="en-GB" sz="1200"/>
              <a:t>.</a:t>
            </a:r>
            <a:endParaRPr sz="1200"/>
          </a:p>
        </p:txBody>
      </p:sp>
      <p:sp>
        <p:nvSpPr>
          <p:cNvPr id="343" name="Google Shape;343;p4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lang="en-GB">
                <a:solidFill>
                  <a:schemeClr val="dk1"/>
                </a:solidFill>
              </a:rPr>
              <a:t>Why Virtual DOM is Faster ?</a:t>
            </a:r>
            <a:endParaRPr>
              <a:solidFill>
                <a:schemeClr val="dk1"/>
              </a:solidFill>
            </a:endParaRPr>
          </a:p>
        </p:txBody>
      </p:sp>
      <p:sp>
        <p:nvSpPr>
          <p:cNvPr id="349" name="Google Shape;349;p49"/>
          <p:cNvSpPr txBox="1"/>
          <p:nvPr/>
        </p:nvSpPr>
        <p:spPr>
          <a:xfrm>
            <a:off x="880925" y="961500"/>
            <a:ext cx="6020700" cy="192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500"/>
          </a:p>
          <a:p>
            <a:pPr indent="-311150" lvl="0" marL="457200" rtl="0" algn="l">
              <a:lnSpc>
                <a:spcPct val="115000"/>
              </a:lnSpc>
              <a:spcBef>
                <a:spcPts val="1200"/>
              </a:spcBef>
              <a:spcAft>
                <a:spcPts val="0"/>
              </a:spcAft>
              <a:buSzPts val="1300"/>
              <a:buChar char="●"/>
            </a:pPr>
            <a:r>
              <a:rPr b="1" lang="en-GB" sz="1300"/>
              <a:t>Updating the real DOM is slow because it affects layout, painting, and re-rendering.</a:t>
            </a:r>
            <a:br>
              <a:rPr b="1" lang="en-GB" sz="1300"/>
            </a:br>
            <a:endParaRPr b="1" sz="1300"/>
          </a:p>
          <a:p>
            <a:pPr indent="-298450" lvl="0" marL="457200" rtl="0" algn="l">
              <a:lnSpc>
                <a:spcPct val="115000"/>
              </a:lnSpc>
              <a:spcBef>
                <a:spcPts val="0"/>
              </a:spcBef>
              <a:spcAft>
                <a:spcPts val="0"/>
              </a:spcAft>
              <a:buSzPts val="1100"/>
              <a:buChar char="●"/>
            </a:pPr>
            <a:r>
              <a:rPr b="1" lang="en-GB" sz="1300"/>
              <a:t>Virtual DOM minimizes these operations — React updates the page efficiently without refreshing the whole UI.</a:t>
            </a:r>
            <a:br>
              <a:rPr b="1" lang="en-GB" sz="1100"/>
            </a:br>
            <a:endParaRPr b="1" sz="1100"/>
          </a:p>
        </p:txBody>
      </p:sp>
      <p:pic>
        <p:nvPicPr>
          <p:cNvPr id="350" name="Google Shape;350;p49" title="1694674429966.jpeg"/>
          <p:cNvPicPr preferRelativeResize="0"/>
          <p:nvPr/>
        </p:nvPicPr>
        <p:blipFill>
          <a:blip r:embed="rId3">
            <a:alphaModFix/>
          </a:blip>
          <a:stretch>
            <a:fillRect/>
          </a:stretch>
        </p:blipFill>
        <p:spPr>
          <a:xfrm>
            <a:off x="2372700" y="2885400"/>
            <a:ext cx="3998099" cy="1774775"/>
          </a:xfrm>
          <a:prstGeom prst="rect">
            <a:avLst/>
          </a:prstGeom>
          <a:noFill/>
          <a:ln>
            <a:noFill/>
          </a:ln>
        </p:spPr>
      </p:pic>
      <p:sp>
        <p:nvSpPr>
          <p:cNvPr id="351" name="Google Shape;351;p4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How to create a React Project?</a:t>
            </a:r>
            <a:endParaRPr>
              <a:solidFill>
                <a:schemeClr val="dk1"/>
              </a:solidFill>
            </a:endParaRPr>
          </a:p>
        </p:txBody>
      </p:sp>
      <p:sp>
        <p:nvSpPr>
          <p:cNvPr id="357" name="Google Shape;357;p50"/>
          <p:cNvSpPr txBox="1"/>
          <p:nvPr/>
        </p:nvSpPr>
        <p:spPr>
          <a:xfrm>
            <a:off x="311700" y="1017725"/>
            <a:ext cx="839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To create a React file (React app), you first set up a project using a React build tool — the most common and fast one is Vite or Create React App.</a:t>
            </a:r>
            <a:endParaRPr b="1" sz="1700"/>
          </a:p>
        </p:txBody>
      </p:sp>
      <p:sp>
        <p:nvSpPr>
          <p:cNvPr id="358" name="Google Shape;358;p50"/>
          <p:cNvSpPr txBox="1"/>
          <p:nvPr/>
        </p:nvSpPr>
        <p:spPr>
          <a:xfrm>
            <a:off x="401650" y="2062725"/>
            <a:ext cx="60918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 </a:t>
            </a:r>
            <a:r>
              <a:rPr b="1" lang="en-GB" sz="1600"/>
              <a:t>Using Vite (Recommended – fast and modern)</a:t>
            </a:r>
            <a:endParaRPr b="1" sz="1600"/>
          </a:p>
          <a:p>
            <a:pPr indent="0" lvl="0" marL="0" rtl="0" algn="l">
              <a:spcBef>
                <a:spcPts val="0"/>
              </a:spcBef>
              <a:spcAft>
                <a:spcPts val="0"/>
              </a:spcAft>
              <a:buNone/>
            </a:pPr>
            <a:r>
              <a:t/>
            </a:r>
            <a:endParaRPr b="1" sz="1600"/>
          </a:p>
          <a:p>
            <a:pPr indent="-317500" lvl="0" marL="457200" rtl="0" algn="l">
              <a:spcBef>
                <a:spcPts val="0"/>
              </a:spcBef>
              <a:spcAft>
                <a:spcPts val="0"/>
              </a:spcAft>
              <a:buSzPts val="1400"/>
              <a:buChar char="●"/>
            </a:pPr>
            <a:r>
              <a:rPr b="1" lang="en-GB"/>
              <a:t>Open your terminal and run:</a:t>
            </a:r>
            <a:r>
              <a:rPr lang="en-GB"/>
              <a:t> npm create vite@latest my-react-app</a:t>
            </a:r>
            <a:endParaRPr/>
          </a:p>
          <a:p>
            <a:pPr indent="-317500" lvl="0" marL="457200" rtl="0" algn="l">
              <a:spcBef>
                <a:spcPts val="0"/>
              </a:spcBef>
              <a:spcAft>
                <a:spcPts val="0"/>
              </a:spcAft>
              <a:buSzPts val="1400"/>
              <a:buChar char="●"/>
            </a:pPr>
            <a:r>
              <a:rPr b="1" lang="en-GB"/>
              <a:t>When Asked </a:t>
            </a:r>
            <a:endParaRPr b="1"/>
          </a:p>
          <a:p>
            <a:pPr indent="-317500" lvl="1" marL="914400" rtl="0" algn="l">
              <a:spcBef>
                <a:spcPts val="0"/>
              </a:spcBef>
              <a:spcAft>
                <a:spcPts val="0"/>
              </a:spcAft>
              <a:buSzPts val="1400"/>
              <a:buChar char="○"/>
            </a:pPr>
            <a:r>
              <a:rPr lang="en-GB"/>
              <a:t>Choose </a:t>
            </a:r>
            <a:r>
              <a:rPr b="1" lang="en-GB"/>
              <a:t>React</a:t>
            </a:r>
            <a:endParaRPr b="1"/>
          </a:p>
          <a:p>
            <a:pPr indent="-317500" lvl="1" marL="914400" rtl="0" algn="l">
              <a:spcBef>
                <a:spcPts val="0"/>
              </a:spcBef>
              <a:spcAft>
                <a:spcPts val="0"/>
              </a:spcAft>
              <a:buSzPts val="1400"/>
              <a:buChar char="○"/>
            </a:pPr>
            <a:r>
              <a:rPr lang="en-GB"/>
              <a:t>Then select </a:t>
            </a:r>
            <a:r>
              <a:rPr b="1" lang="en-GB"/>
              <a:t>JavaScript</a:t>
            </a:r>
            <a:r>
              <a:rPr lang="en-GB"/>
              <a:t> (or TypeScript if you prefer)</a:t>
            </a:r>
            <a:endParaRPr/>
          </a:p>
          <a:p>
            <a:pPr indent="-317500" lvl="0" marL="457200" rtl="0" algn="l">
              <a:spcBef>
                <a:spcPts val="0"/>
              </a:spcBef>
              <a:spcAft>
                <a:spcPts val="0"/>
              </a:spcAft>
              <a:buSzPts val="1400"/>
              <a:buChar char="●"/>
            </a:pPr>
            <a:r>
              <a:rPr b="1" lang="en-GB"/>
              <a:t>Go into the project folder: </a:t>
            </a:r>
            <a:r>
              <a:rPr lang="en-GB"/>
              <a:t>cd my-react-app</a:t>
            </a:r>
            <a:endParaRPr/>
          </a:p>
          <a:p>
            <a:pPr indent="-317500" lvl="0" marL="457200" rtl="0" algn="l">
              <a:spcBef>
                <a:spcPts val="0"/>
              </a:spcBef>
              <a:spcAft>
                <a:spcPts val="0"/>
              </a:spcAft>
              <a:buSzPts val="1400"/>
              <a:buChar char="●"/>
            </a:pPr>
            <a:r>
              <a:rPr b="1" lang="en-GB"/>
              <a:t>Install the dependencies:</a:t>
            </a:r>
            <a:r>
              <a:rPr lang="en-GB"/>
              <a:t>npm install</a:t>
            </a:r>
            <a:endParaRPr/>
          </a:p>
          <a:p>
            <a:pPr indent="-317500" lvl="0" marL="457200" rtl="0" algn="l">
              <a:spcBef>
                <a:spcPts val="0"/>
              </a:spcBef>
              <a:spcAft>
                <a:spcPts val="0"/>
              </a:spcAft>
              <a:buSzPts val="1400"/>
              <a:buChar char="●"/>
            </a:pPr>
            <a:r>
              <a:rPr b="1" lang="en-GB"/>
              <a:t>Run the app:npm run dev</a:t>
            </a:r>
            <a:endParaRPr b="1"/>
          </a:p>
          <a:p>
            <a:pPr indent="0" lvl="0" marL="0" rtl="0" algn="l">
              <a:spcBef>
                <a:spcPts val="0"/>
              </a:spcBef>
              <a:spcAft>
                <a:spcPts val="0"/>
              </a:spcAft>
              <a:buNone/>
            </a:pPr>
            <a:r>
              <a:t/>
            </a:r>
            <a:endParaRPr sz="1100"/>
          </a:p>
        </p:txBody>
      </p:sp>
      <p:sp>
        <p:nvSpPr>
          <p:cNvPr id="359" name="Google Shape;359;p5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Structure Of React Project.</a:t>
            </a:r>
            <a:endParaRPr>
              <a:solidFill>
                <a:schemeClr val="dk1"/>
              </a:solidFill>
            </a:endParaRPr>
          </a:p>
        </p:txBody>
      </p:sp>
      <p:pic>
        <p:nvPicPr>
          <p:cNvPr id="365" name="Google Shape;365;p51"/>
          <p:cNvPicPr preferRelativeResize="0"/>
          <p:nvPr/>
        </p:nvPicPr>
        <p:blipFill>
          <a:blip r:embed="rId3">
            <a:alphaModFix/>
          </a:blip>
          <a:stretch>
            <a:fillRect/>
          </a:stretch>
        </p:blipFill>
        <p:spPr>
          <a:xfrm>
            <a:off x="2768600" y="1081225"/>
            <a:ext cx="2938677" cy="3820975"/>
          </a:xfrm>
          <a:prstGeom prst="rect">
            <a:avLst/>
          </a:prstGeom>
          <a:noFill/>
          <a:ln>
            <a:noFill/>
          </a:ln>
        </p:spPr>
      </p:pic>
      <p:sp>
        <p:nvSpPr>
          <p:cNvPr id="366" name="Google Shape;366;p51"/>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Frontend Vs Backend</a:t>
            </a:r>
            <a:endParaRPr>
              <a:solidFill>
                <a:schemeClr val="dk1"/>
              </a:solidFill>
            </a:endParaRPr>
          </a:p>
        </p:txBody>
      </p:sp>
      <p:sp>
        <p:nvSpPr>
          <p:cNvPr id="82" name="Google Shape;82;p16"/>
          <p:cNvSpPr txBox="1"/>
          <p:nvPr/>
        </p:nvSpPr>
        <p:spPr>
          <a:xfrm>
            <a:off x="311700" y="1365650"/>
            <a:ext cx="48987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b="1" lang="en-GB" sz="1600"/>
              <a:t>Frontend: </a:t>
            </a:r>
            <a:r>
              <a:rPr lang="en-GB" sz="1600"/>
              <a:t>User interface, what users see and interact with</a:t>
            </a:r>
            <a:endParaRPr sz="1600"/>
          </a:p>
          <a:p>
            <a:pPr indent="-330200" lvl="0" marL="457200" rtl="0" algn="l">
              <a:lnSpc>
                <a:spcPct val="115000"/>
              </a:lnSpc>
              <a:spcBef>
                <a:spcPts val="0"/>
              </a:spcBef>
              <a:spcAft>
                <a:spcPts val="0"/>
              </a:spcAft>
              <a:buSzPts val="1600"/>
              <a:buChar char="●"/>
            </a:pPr>
            <a:r>
              <a:rPr b="1" lang="en-GB" sz="1600"/>
              <a:t>Backend:</a:t>
            </a:r>
            <a:r>
              <a:rPr lang="en-GB" sz="1600"/>
              <a:t> Server logic, databases, authentication</a:t>
            </a:r>
            <a:endParaRPr sz="1600"/>
          </a:p>
          <a:p>
            <a:pPr indent="-330200" lvl="0" marL="457200" rtl="0" algn="l">
              <a:lnSpc>
                <a:spcPct val="115000"/>
              </a:lnSpc>
              <a:spcBef>
                <a:spcPts val="0"/>
              </a:spcBef>
              <a:spcAft>
                <a:spcPts val="0"/>
              </a:spcAft>
              <a:buSzPts val="1600"/>
              <a:buChar char="●"/>
            </a:pPr>
            <a:r>
              <a:rPr b="1" lang="en-GB" sz="1600"/>
              <a:t>Frontend Technologies:</a:t>
            </a:r>
            <a:r>
              <a:rPr lang="en-GB" sz="1600"/>
              <a:t> HTML, CSS, JavaScript, React, Angular</a:t>
            </a:r>
            <a:endParaRPr sz="1600"/>
          </a:p>
          <a:p>
            <a:pPr indent="-330200" lvl="0" marL="457200" rtl="0" algn="l">
              <a:lnSpc>
                <a:spcPct val="115000"/>
              </a:lnSpc>
              <a:spcBef>
                <a:spcPts val="0"/>
              </a:spcBef>
              <a:spcAft>
                <a:spcPts val="0"/>
              </a:spcAft>
              <a:buSzPts val="1600"/>
              <a:buChar char="●"/>
            </a:pPr>
            <a:r>
              <a:rPr b="1" lang="en-GB" sz="1600"/>
              <a:t>Backend Technologies:</a:t>
            </a:r>
            <a:r>
              <a:rPr lang="en-GB" sz="1600"/>
              <a:t> Node.js, Python, Java, PHP, databases</a:t>
            </a:r>
            <a:endParaRPr sz="1600"/>
          </a:p>
          <a:p>
            <a:pPr indent="-330200" lvl="0" marL="457200" rtl="0" algn="l">
              <a:lnSpc>
                <a:spcPct val="115000"/>
              </a:lnSpc>
              <a:spcBef>
                <a:spcPts val="0"/>
              </a:spcBef>
              <a:spcAft>
                <a:spcPts val="0"/>
              </a:spcAft>
              <a:buSzPts val="1600"/>
              <a:buChar char="●"/>
            </a:pPr>
            <a:r>
              <a:rPr lang="en-GB" sz="1600"/>
              <a:t>They communicate through APIs and HTTP requests</a:t>
            </a:r>
            <a:endParaRPr sz="1600"/>
          </a:p>
        </p:txBody>
      </p:sp>
      <p:pic>
        <p:nvPicPr>
          <p:cNvPr id="83" name="Google Shape;83;p16"/>
          <p:cNvPicPr preferRelativeResize="0"/>
          <p:nvPr/>
        </p:nvPicPr>
        <p:blipFill>
          <a:blip r:embed="rId3">
            <a:alphaModFix/>
          </a:blip>
          <a:stretch>
            <a:fillRect/>
          </a:stretch>
        </p:blipFill>
        <p:spPr>
          <a:xfrm>
            <a:off x="5255075" y="1530975"/>
            <a:ext cx="3510799" cy="1974825"/>
          </a:xfrm>
          <a:prstGeom prst="rect">
            <a:avLst/>
          </a:prstGeom>
          <a:noFill/>
          <a:ln>
            <a:noFill/>
          </a:ln>
        </p:spPr>
      </p:pic>
      <p:sp>
        <p:nvSpPr>
          <p:cNvPr id="84" name="Google Shape;84;p16"/>
          <p:cNvSpPr txBox="1"/>
          <p:nvPr/>
        </p:nvSpPr>
        <p:spPr>
          <a:xfrm>
            <a:off x="6947275" y="4596800"/>
            <a:ext cx="18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JSX Syntax</a:t>
            </a:r>
            <a:endParaRPr>
              <a:solidFill>
                <a:schemeClr val="dk1"/>
              </a:solidFill>
            </a:endParaRPr>
          </a:p>
        </p:txBody>
      </p:sp>
      <p:sp>
        <p:nvSpPr>
          <p:cNvPr id="372" name="Google Shape;372;p52"/>
          <p:cNvSpPr txBox="1"/>
          <p:nvPr/>
        </p:nvSpPr>
        <p:spPr>
          <a:xfrm>
            <a:off x="390500" y="1160350"/>
            <a:ext cx="47418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Georgia"/>
              <a:buChar char="●"/>
            </a:pPr>
            <a:r>
              <a:rPr b="1" lang="en-GB" sz="1500">
                <a:latin typeface="Georgia"/>
                <a:ea typeface="Georgia"/>
                <a:cs typeface="Georgia"/>
                <a:sym typeface="Georgia"/>
              </a:rPr>
              <a:t>HTML-like syntax in JS.</a:t>
            </a:r>
            <a:endParaRPr b="1" sz="1500">
              <a:latin typeface="Georgia"/>
              <a:ea typeface="Georgia"/>
              <a:cs typeface="Georgia"/>
              <a:sym typeface="Georgia"/>
            </a:endParaRPr>
          </a:p>
          <a:p>
            <a:pPr indent="-304800" lvl="0" marL="457200" rtl="0" algn="l">
              <a:lnSpc>
                <a:spcPct val="115000"/>
              </a:lnSpc>
              <a:spcBef>
                <a:spcPts val="0"/>
              </a:spcBef>
              <a:spcAft>
                <a:spcPts val="0"/>
              </a:spcAft>
              <a:buSzPts val="1200"/>
              <a:buFont typeface="Roboto"/>
              <a:buChar char="●"/>
            </a:pPr>
            <a:r>
              <a:rPr b="1" lang="en-GB" sz="1500">
                <a:latin typeface="Georgia"/>
                <a:ea typeface="Georgia"/>
                <a:cs typeface="Georgia"/>
                <a:sym typeface="Georgia"/>
              </a:rPr>
              <a:t>Embed dynamic values: </a:t>
            </a:r>
            <a:r>
              <a:rPr b="1" lang="en-GB" sz="1350">
                <a:solidFill>
                  <a:srgbClr val="188038"/>
                </a:solidFill>
                <a:latin typeface="Georgia"/>
                <a:ea typeface="Georgia"/>
                <a:cs typeface="Georgia"/>
                <a:sym typeface="Georgia"/>
              </a:rPr>
              <a:t>{}</a:t>
            </a:r>
            <a:r>
              <a:rPr b="1" lang="en-GB" sz="1500">
                <a:latin typeface="Georgia"/>
                <a:ea typeface="Georgia"/>
                <a:cs typeface="Georgia"/>
                <a:sym typeface="Georgia"/>
              </a:rPr>
              <a:t>.</a:t>
            </a:r>
            <a:endParaRPr b="1" sz="15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b="1" lang="en-GB" sz="1500">
                <a:latin typeface="Georgia"/>
                <a:ea typeface="Georgia"/>
                <a:cs typeface="Georgia"/>
                <a:sym typeface="Georgia"/>
              </a:rPr>
              <a:t>Use </a:t>
            </a:r>
            <a:r>
              <a:rPr b="1" lang="en-GB" sz="1350">
                <a:solidFill>
                  <a:srgbClr val="188038"/>
                </a:solidFill>
                <a:latin typeface="Georgia"/>
                <a:ea typeface="Georgia"/>
                <a:cs typeface="Georgia"/>
                <a:sym typeface="Georgia"/>
              </a:rPr>
              <a:t>className</a:t>
            </a:r>
            <a:r>
              <a:rPr b="1" lang="en-GB" sz="1500">
                <a:latin typeface="Georgia"/>
                <a:ea typeface="Georgia"/>
                <a:cs typeface="Georgia"/>
                <a:sym typeface="Georgia"/>
              </a:rPr>
              <a:t> (not </a:t>
            </a:r>
            <a:r>
              <a:rPr b="1" lang="en-GB" sz="1350">
                <a:solidFill>
                  <a:srgbClr val="188038"/>
                </a:solidFill>
                <a:latin typeface="Georgia"/>
                <a:ea typeface="Georgia"/>
                <a:cs typeface="Georgia"/>
                <a:sym typeface="Georgia"/>
              </a:rPr>
              <a:t>class</a:t>
            </a:r>
            <a:r>
              <a:rPr b="1" lang="en-GB" sz="1500">
                <a:latin typeface="Georgia"/>
                <a:ea typeface="Georgia"/>
                <a:cs typeface="Georgia"/>
                <a:sym typeface="Georgia"/>
              </a:rPr>
              <a:t>) for CSS classes.</a:t>
            </a:r>
            <a:endParaRPr b="1" sz="1500">
              <a:latin typeface="Georgia"/>
              <a:ea typeface="Georgia"/>
              <a:cs typeface="Georgia"/>
              <a:sym typeface="Georgia"/>
            </a:endParaRPr>
          </a:p>
        </p:txBody>
      </p:sp>
      <p:pic>
        <p:nvPicPr>
          <p:cNvPr id="373" name="Google Shape;373;p52" title="Screenshot 2025-10-12 at 7.54.21 PM.png"/>
          <p:cNvPicPr preferRelativeResize="0"/>
          <p:nvPr/>
        </p:nvPicPr>
        <p:blipFill>
          <a:blip r:embed="rId3">
            <a:alphaModFix/>
          </a:blip>
          <a:stretch>
            <a:fillRect/>
          </a:stretch>
        </p:blipFill>
        <p:spPr>
          <a:xfrm>
            <a:off x="4953825" y="301250"/>
            <a:ext cx="4037775" cy="4506351"/>
          </a:xfrm>
          <a:prstGeom prst="rect">
            <a:avLst/>
          </a:prstGeom>
          <a:noFill/>
          <a:ln>
            <a:noFill/>
          </a:ln>
        </p:spPr>
      </p:pic>
      <p:sp>
        <p:nvSpPr>
          <p:cNvPr id="374" name="Google Shape;374;p52"/>
          <p:cNvSpPr txBox="1"/>
          <p:nvPr/>
        </p:nvSpPr>
        <p:spPr>
          <a:xfrm>
            <a:off x="7359600" y="4743300"/>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React Components?</a:t>
            </a:r>
            <a:endParaRPr>
              <a:solidFill>
                <a:schemeClr val="dk1"/>
              </a:solidFill>
            </a:endParaRPr>
          </a:p>
        </p:txBody>
      </p:sp>
      <p:sp>
        <p:nvSpPr>
          <p:cNvPr id="380" name="Google Shape;380;p53"/>
          <p:cNvSpPr txBox="1"/>
          <p:nvPr/>
        </p:nvSpPr>
        <p:spPr>
          <a:xfrm>
            <a:off x="311700" y="1094250"/>
            <a:ext cx="83904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What are React Components ?</a:t>
            </a:r>
            <a:endParaRPr b="1" sz="1600"/>
          </a:p>
          <a:p>
            <a:pPr indent="0" lvl="0" marL="457200" rtl="0" algn="l">
              <a:spcBef>
                <a:spcPts val="0"/>
              </a:spcBef>
              <a:spcAft>
                <a:spcPts val="0"/>
              </a:spcAft>
              <a:buNone/>
            </a:pPr>
            <a:r>
              <a:t/>
            </a:r>
            <a:endParaRPr b="1"/>
          </a:p>
          <a:p>
            <a:pPr indent="-317500" lvl="0" marL="457200" rtl="0" algn="l">
              <a:spcBef>
                <a:spcPts val="0"/>
              </a:spcBef>
              <a:spcAft>
                <a:spcPts val="0"/>
              </a:spcAft>
              <a:buSzPts val="1400"/>
              <a:buChar char="●"/>
            </a:pPr>
            <a:r>
              <a:rPr lang="en-GB"/>
              <a:t>Components are the building blocks of a React application.</a:t>
            </a:r>
            <a:endParaRPr/>
          </a:p>
          <a:p>
            <a:pPr indent="-317500" lvl="0" marL="457200" rtl="0" algn="l">
              <a:spcBef>
                <a:spcPts val="0"/>
              </a:spcBef>
              <a:spcAft>
                <a:spcPts val="0"/>
              </a:spcAft>
              <a:buSzPts val="1400"/>
              <a:buChar char="●"/>
            </a:pPr>
            <a:r>
              <a:rPr lang="en-GB"/>
              <a:t>They let you split the UI into small, reusable pieces.</a:t>
            </a:r>
            <a:endParaRPr/>
          </a:p>
          <a:p>
            <a:pPr indent="-317500" lvl="0" marL="457200" rtl="0" algn="l">
              <a:spcBef>
                <a:spcPts val="0"/>
              </a:spcBef>
              <a:spcAft>
                <a:spcPts val="0"/>
              </a:spcAft>
              <a:buSzPts val="1400"/>
              <a:buChar char="●"/>
            </a:pPr>
            <a:r>
              <a:rPr lang="en-GB"/>
              <a:t>Each component has its own logic and rendering.</a:t>
            </a:r>
            <a:endParaRPr/>
          </a:p>
          <a:p>
            <a:pPr indent="-317500" lvl="0" marL="457200" rtl="0" algn="l">
              <a:spcBef>
                <a:spcPts val="0"/>
              </a:spcBef>
              <a:spcAft>
                <a:spcPts val="0"/>
              </a:spcAft>
              <a:buSzPts val="1400"/>
              <a:buChar char="●"/>
            </a:pPr>
            <a:r>
              <a:rPr lang="en-GB"/>
              <a:t>Think of them as functions that return UI (JSX).</a:t>
            </a:r>
            <a:endParaRPr/>
          </a:p>
        </p:txBody>
      </p:sp>
      <p:sp>
        <p:nvSpPr>
          <p:cNvPr id="381" name="Google Shape;381;p53"/>
          <p:cNvSpPr txBox="1"/>
          <p:nvPr/>
        </p:nvSpPr>
        <p:spPr>
          <a:xfrm>
            <a:off x="311700" y="2856250"/>
            <a:ext cx="6616200" cy="15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GB" sz="1600"/>
              <a:t>Why Components?</a:t>
            </a:r>
            <a:endParaRPr b="1" sz="1600"/>
          </a:p>
          <a:p>
            <a:pPr indent="-317500" lvl="0" marL="457200" rtl="0" algn="l">
              <a:lnSpc>
                <a:spcPct val="115000"/>
              </a:lnSpc>
              <a:spcBef>
                <a:spcPts val="1200"/>
              </a:spcBef>
              <a:spcAft>
                <a:spcPts val="0"/>
              </a:spcAft>
              <a:buSzPts val="1400"/>
              <a:buChar char="●"/>
            </a:pPr>
            <a:r>
              <a:rPr lang="en-GB"/>
              <a:t>Makes UI modular and reusable.</a:t>
            </a:r>
            <a:endParaRPr/>
          </a:p>
          <a:p>
            <a:pPr indent="-317500" lvl="0" marL="457200" rtl="0" algn="l">
              <a:lnSpc>
                <a:spcPct val="115000"/>
              </a:lnSpc>
              <a:spcBef>
                <a:spcPts val="0"/>
              </a:spcBef>
              <a:spcAft>
                <a:spcPts val="0"/>
              </a:spcAft>
              <a:buSzPts val="1400"/>
              <a:buChar char="●"/>
            </a:pPr>
            <a:r>
              <a:rPr lang="en-GB"/>
              <a:t>Easy to debug and maintain.</a:t>
            </a:r>
            <a:endParaRPr/>
          </a:p>
          <a:p>
            <a:pPr indent="-317500" lvl="0" marL="457200" rtl="0" algn="l">
              <a:lnSpc>
                <a:spcPct val="115000"/>
              </a:lnSpc>
              <a:spcBef>
                <a:spcPts val="0"/>
              </a:spcBef>
              <a:spcAft>
                <a:spcPts val="0"/>
              </a:spcAft>
              <a:buSzPts val="1400"/>
              <a:buChar char="●"/>
            </a:pPr>
            <a:r>
              <a:rPr lang="en-GB"/>
              <a:t>Encourages separation of concerns (logic &amp; UI together).</a:t>
            </a:r>
            <a:endParaRPr/>
          </a:p>
          <a:p>
            <a:pPr indent="-317500" lvl="0" marL="457200" rtl="0" algn="l">
              <a:lnSpc>
                <a:spcPct val="115000"/>
              </a:lnSpc>
              <a:spcBef>
                <a:spcPts val="0"/>
              </a:spcBef>
              <a:spcAft>
                <a:spcPts val="0"/>
              </a:spcAft>
              <a:buSzPts val="1400"/>
              <a:buChar char="●"/>
            </a:pPr>
            <a:r>
              <a:rPr lang="en-GB"/>
              <a:t>Speeds up development and collaboration.</a:t>
            </a:r>
            <a:endParaRPr/>
          </a:p>
        </p:txBody>
      </p:sp>
      <p:pic>
        <p:nvPicPr>
          <p:cNvPr id="382" name="Google Shape;382;p53"/>
          <p:cNvPicPr preferRelativeResize="0"/>
          <p:nvPr/>
        </p:nvPicPr>
        <p:blipFill>
          <a:blip r:embed="rId3">
            <a:alphaModFix/>
          </a:blip>
          <a:stretch>
            <a:fillRect/>
          </a:stretch>
        </p:blipFill>
        <p:spPr>
          <a:xfrm>
            <a:off x="5556000" y="1094250"/>
            <a:ext cx="3436450" cy="2677775"/>
          </a:xfrm>
          <a:prstGeom prst="rect">
            <a:avLst/>
          </a:prstGeom>
          <a:noFill/>
          <a:ln>
            <a:noFill/>
          </a:ln>
        </p:spPr>
      </p:pic>
      <p:sp>
        <p:nvSpPr>
          <p:cNvPr id="383" name="Google Shape;383;p5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Component Structure</a:t>
            </a:r>
            <a:endParaRPr>
              <a:solidFill>
                <a:schemeClr val="dk1"/>
              </a:solidFill>
            </a:endParaRPr>
          </a:p>
        </p:txBody>
      </p:sp>
      <p:sp>
        <p:nvSpPr>
          <p:cNvPr id="389" name="Google Shape;389;p54"/>
          <p:cNvSpPr txBox="1"/>
          <p:nvPr/>
        </p:nvSpPr>
        <p:spPr>
          <a:xfrm>
            <a:off x="311700" y="1907900"/>
            <a:ext cx="46302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a:t>Every React component has:</a:t>
            </a:r>
            <a:endParaRPr/>
          </a:p>
          <a:p>
            <a:pPr indent="-317500" lvl="0" marL="457200" rtl="0" algn="l">
              <a:lnSpc>
                <a:spcPct val="115000"/>
              </a:lnSpc>
              <a:spcBef>
                <a:spcPts val="1200"/>
              </a:spcBef>
              <a:spcAft>
                <a:spcPts val="0"/>
              </a:spcAft>
              <a:buSzPts val="1400"/>
              <a:buChar char="●"/>
            </a:pPr>
            <a:r>
              <a:rPr b="1" lang="en-GB"/>
              <a:t>Imports</a:t>
            </a:r>
            <a:r>
              <a:rPr lang="en-GB"/>
              <a:t> (React, CSS, other components)</a:t>
            </a:r>
            <a:endParaRPr/>
          </a:p>
          <a:p>
            <a:pPr indent="-317500" lvl="0" marL="457200" rtl="0" algn="l">
              <a:lnSpc>
                <a:spcPct val="115000"/>
              </a:lnSpc>
              <a:spcBef>
                <a:spcPts val="0"/>
              </a:spcBef>
              <a:spcAft>
                <a:spcPts val="0"/>
              </a:spcAft>
              <a:buSzPts val="1400"/>
              <a:buChar char="●"/>
            </a:pPr>
            <a:r>
              <a:rPr b="1" lang="en-GB"/>
              <a:t>Logic</a:t>
            </a:r>
            <a:r>
              <a:rPr lang="en-GB"/>
              <a:t> (state, functions)</a:t>
            </a:r>
            <a:endParaRPr/>
          </a:p>
          <a:p>
            <a:pPr indent="-317500" lvl="0" marL="457200" rtl="0" algn="l">
              <a:lnSpc>
                <a:spcPct val="115000"/>
              </a:lnSpc>
              <a:spcBef>
                <a:spcPts val="0"/>
              </a:spcBef>
              <a:spcAft>
                <a:spcPts val="0"/>
              </a:spcAft>
              <a:buSzPts val="1400"/>
              <a:buChar char="●"/>
            </a:pPr>
            <a:r>
              <a:rPr b="1" lang="en-GB"/>
              <a:t>Return statement</a:t>
            </a:r>
            <a:r>
              <a:rPr lang="en-GB"/>
              <a:t> (JSX output)</a:t>
            </a:r>
            <a:endParaRPr/>
          </a:p>
        </p:txBody>
      </p:sp>
      <p:sp>
        <p:nvSpPr>
          <p:cNvPr id="390" name="Google Shape;390;p54"/>
          <p:cNvSpPr txBox="1"/>
          <p:nvPr/>
        </p:nvSpPr>
        <p:spPr>
          <a:xfrm>
            <a:off x="4775300" y="1186500"/>
            <a:ext cx="2488200" cy="2770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import React from 'react';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function Header() {</a:t>
            </a:r>
            <a:endParaRPr/>
          </a:p>
          <a:p>
            <a:pPr indent="0" lvl="0" marL="0" rtl="0" algn="l">
              <a:spcBef>
                <a:spcPts val="0"/>
              </a:spcBef>
              <a:spcAft>
                <a:spcPts val="0"/>
              </a:spcAft>
              <a:buNone/>
            </a:pPr>
            <a:r>
              <a:rPr lang="en-GB"/>
              <a:t>  return (</a:t>
            </a:r>
            <a:endParaRPr/>
          </a:p>
          <a:p>
            <a:pPr indent="0" lvl="0" marL="0" rtl="0" algn="l">
              <a:spcBef>
                <a:spcPts val="0"/>
              </a:spcBef>
              <a:spcAft>
                <a:spcPts val="0"/>
              </a:spcAft>
              <a:buNone/>
            </a:pPr>
            <a:r>
              <a:rPr lang="en-GB"/>
              <a:t>    &lt;header&gt;</a:t>
            </a:r>
            <a:endParaRPr/>
          </a:p>
          <a:p>
            <a:pPr indent="0" lvl="0" marL="0" rtl="0" algn="l">
              <a:spcBef>
                <a:spcPts val="0"/>
              </a:spcBef>
              <a:spcAft>
                <a:spcPts val="0"/>
              </a:spcAft>
              <a:buNone/>
            </a:pPr>
            <a:r>
              <a:rPr lang="en-GB"/>
              <a:t>      &lt;h1&gt;My App&lt;/h1&gt;</a:t>
            </a:r>
            <a:endParaRPr/>
          </a:p>
          <a:p>
            <a:pPr indent="0" lvl="0" marL="0" rtl="0" algn="l">
              <a:spcBef>
                <a:spcPts val="0"/>
              </a:spcBef>
              <a:spcAft>
                <a:spcPts val="0"/>
              </a:spcAft>
              <a:buNone/>
            </a:pPr>
            <a:r>
              <a:rPr lang="en-GB"/>
              <a:t>    &lt;/header&gt;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export default Header;</a:t>
            </a:r>
            <a:endParaRPr/>
          </a:p>
          <a:p>
            <a:pPr indent="0" lvl="0" marL="0" rtl="0" algn="l">
              <a:spcBef>
                <a:spcPts val="0"/>
              </a:spcBef>
              <a:spcAft>
                <a:spcPts val="0"/>
              </a:spcAft>
              <a:buNone/>
            </a:pPr>
            <a:r>
              <a:t/>
            </a:r>
            <a:endParaRPr/>
          </a:p>
        </p:txBody>
      </p:sp>
      <p:sp>
        <p:nvSpPr>
          <p:cNvPr id="391" name="Google Shape;391;p5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Combining Components</a:t>
            </a:r>
            <a:endParaRPr>
              <a:solidFill>
                <a:schemeClr val="dk1"/>
              </a:solidFill>
            </a:endParaRPr>
          </a:p>
        </p:txBody>
      </p:sp>
      <p:sp>
        <p:nvSpPr>
          <p:cNvPr id="397" name="Google Shape;397;p55"/>
          <p:cNvSpPr txBox="1"/>
          <p:nvPr/>
        </p:nvSpPr>
        <p:spPr>
          <a:xfrm>
            <a:off x="435125" y="1807475"/>
            <a:ext cx="3581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t>🎯You can nest components inside each other.</a:t>
            </a:r>
            <a:br>
              <a:rPr b="1" lang="en-GB" sz="1300"/>
            </a:br>
            <a:endParaRPr b="1" sz="1300"/>
          </a:p>
          <a:p>
            <a:pPr indent="0" lvl="0" marL="0" rtl="0" algn="l">
              <a:spcBef>
                <a:spcPts val="0"/>
              </a:spcBef>
              <a:spcAft>
                <a:spcPts val="0"/>
              </a:spcAft>
              <a:buNone/>
            </a:pPr>
            <a:r>
              <a:rPr b="1" lang="en-GB" sz="1300"/>
              <a:t>🎯This forms a component tree.</a:t>
            </a:r>
            <a:endParaRPr b="1" sz="1300"/>
          </a:p>
        </p:txBody>
      </p:sp>
      <p:sp>
        <p:nvSpPr>
          <p:cNvPr id="398" name="Google Shape;398;p55"/>
          <p:cNvSpPr txBox="1"/>
          <p:nvPr/>
        </p:nvSpPr>
        <p:spPr>
          <a:xfrm>
            <a:off x="4395975" y="1338875"/>
            <a:ext cx="4317900" cy="320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import Header from “./Home.jsx”</a:t>
            </a:r>
            <a:endParaRPr/>
          </a:p>
          <a:p>
            <a:pPr indent="0" lvl="0" marL="0" rtl="0" algn="l">
              <a:spcBef>
                <a:spcPts val="0"/>
              </a:spcBef>
              <a:spcAft>
                <a:spcPts val="0"/>
              </a:spcAft>
              <a:buNone/>
            </a:pPr>
            <a:r>
              <a:rPr lang="en-GB"/>
              <a:t>import MainContent from “./MainContent.jsx”</a:t>
            </a:r>
            <a:endParaRPr/>
          </a:p>
          <a:p>
            <a:pPr indent="0" lvl="0" marL="0" rtl="0" algn="l">
              <a:spcBef>
                <a:spcPts val="0"/>
              </a:spcBef>
              <a:spcAft>
                <a:spcPts val="0"/>
              </a:spcAft>
              <a:buNone/>
            </a:pPr>
            <a:r>
              <a:rPr lang="en-GB"/>
              <a:t>Import Footer from “./Footer”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function App() {</a:t>
            </a:r>
            <a:endParaRPr/>
          </a:p>
          <a:p>
            <a:pPr indent="0" lvl="0" marL="0" rtl="0" algn="l">
              <a:spcBef>
                <a:spcPts val="0"/>
              </a:spcBef>
              <a:spcAft>
                <a:spcPts val="0"/>
              </a:spcAft>
              <a:buNone/>
            </a:pPr>
            <a:r>
              <a:rPr lang="en-GB"/>
              <a:t>  return (</a:t>
            </a:r>
            <a:endParaRPr/>
          </a:p>
          <a:p>
            <a:pPr indent="0" lvl="0" marL="0" rtl="0" algn="l">
              <a:spcBef>
                <a:spcPts val="0"/>
              </a:spcBef>
              <a:spcAft>
                <a:spcPts val="0"/>
              </a:spcAft>
              <a:buNone/>
            </a:pPr>
            <a:r>
              <a:rPr lang="en-GB"/>
              <a:t>    &lt;div&gt;</a:t>
            </a:r>
            <a:endParaRPr/>
          </a:p>
          <a:p>
            <a:pPr indent="0" lvl="0" marL="0" rtl="0" algn="l">
              <a:spcBef>
                <a:spcPts val="0"/>
              </a:spcBef>
              <a:spcAft>
                <a:spcPts val="0"/>
              </a:spcAft>
              <a:buNone/>
            </a:pPr>
            <a:r>
              <a:rPr lang="en-GB"/>
              <a:t>      &lt;Header /&gt;</a:t>
            </a:r>
            <a:endParaRPr/>
          </a:p>
          <a:p>
            <a:pPr indent="0" lvl="0" marL="0" rtl="0" algn="l">
              <a:spcBef>
                <a:spcPts val="0"/>
              </a:spcBef>
              <a:spcAft>
                <a:spcPts val="0"/>
              </a:spcAft>
              <a:buNone/>
            </a:pPr>
            <a:r>
              <a:rPr lang="en-GB"/>
              <a:t>      &lt;MainContent /&gt;</a:t>
            </a:r>
            <a:endParaRPr/>
          </a:p>
          <a:p>
            <a:pPr indent="0" lvl="0" marL="0" rtl="0" algn="l">
              <a:spcBef>
                <a:spcPts val="0"/>
              </a:spcBef>
              <a:spcAft>
                <a:spcPts val="0"/>
              </a:spcAft>
              <a:buNone/>
            </a:pPr>
            <a:r>
              <a:rPr lang="en-GB"/>
              <a:t>      &lt;Footer /&gt;</a:t>
            </a:r>
            <a:endParaRPr/>
          </a:p>
          <a:p>
            <a:pPr indent="0" lvl="0" marL="0" rtl="0" algn="l">
              <a:spcBef>
                <a:spcPts val="0"/>
              </a:spcBef>
              <a:spcAft>
                <a:spcPts val="0"/>
              </a:spcAft>
              <a:buNone/>
            </a:pPr>
            <a:r>
              <a:rPr lang="en-GB"/>
              <a:t>    &lt;/div&gt;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399" name="Google Shape;399;p55"/>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Redux in React</a:t>
            </a:r>
            <a:endParaRPr>
              <a:solidFill>
                <a:srgbClr val="188038"/>
              </a:solidFill>
            </a:endParaRPr>
          </a:p>
        </p:txBody>
      </p:sp>
      <p:sp>
        <p:nvSpPr>
          <p:cNvPr id="405" name="Google Shape;405;p56"/>
          <p:cNvSpPr txBox="1"/>
          <p:nvPr/>
        </p:nvSpPr>
        <p:spPr>
          <a:xfrm>
            <a:off x="261250" y="1341925"/>
            <a:ext cx="47382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Centralized state management for React apps.</a:t>
            </a:r>
            <a:br>
              <a:rPr lang="en-GB" sz="1800"/>
            </a:br>
            <a:endParaRPr sz="1800"/>
          </a:p>
          <a:p>
            <a:pPr indent="-342900" lvl="0" marL="457200" rtl="0" algn="l">
              <a:spcBef>
                <a:spcPts val="0"/>
              </a:spcBef>
              <a:spcAft>
                <a:spcPts val="0"/>
              </a:spcAft>
              <a:buSzPts val="1800"/>
              <a:buChar char="●"/>
            </a:pPr>
            <a:r>
              <a:rPr lang="en-GB" sz="1800"/>
              <a:t>Helps share data across multiple components.</a:t>
            </a:r>
            <a:br>
              <a:rPr lang="en-GB" sz="1800"/>
            </a:br>
            <a:endParaRPr sz="1800"/>
          </a:p>
          <a:p>
            <a:pPr indent="-342900" lvl="0" marL="457200" rtl="0" algn="l">
              <a:spcBef>
                <a:spcPts val="0"/>
              </a:spcBef>
              <a:spcAft>
                <a:spcPts val="0"/>
              </a:spcAft>
              <a:buSzPts val="1800"/>
              <a:buChar char="●"/>
            </a:pPr>
            <a:r>
              <a:rPr lang="en-GB" sz="1800"/>
              <a:t>Follows: </a:t>
            </a:r>
            <a:r>
              <a:rPr b="1" lang="en-GB" sz="1800"/>
              <a:t>Store → Action → Reducer → UI</a:t>
            </a:r>
            <a:r>
              <a:rPr lang="en-GB" sz="1800"/>
              <a:t>.</a:t>
            </a:r>
            <a:endParaRPr sz="1800"/>
          </a:p>
        </p:txBody>
      </p:sp>
      <p:sp>
        <p:nvSpPr>
          <p:cNvPr id="406" name="Google Shape;406;p56"/>
          <p:cNvSpPr txBox="1"/>
          <p:nvPr/>
        </p:nvSpPr>
        <p:spPr>
          <a:xfrm>
            <a:off x="4877700" y="934500"/>
            <a:ext cx="3954600" cy="341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 counterSlice.js</a:t>
            </a:r>
            <a:endParaRPr/>
          </a:p>
          <a:p>
            <a:pPr indent="0" lvl="0" marL="0" rtl="0" algn="l">
              <a:spcBef>
                <a:spcPts val="0"/>
              </a:spcBef>
              <a:spcAft>
                <a:spcPts val="0"/>
              </a:spcAft>
              <a:buNone/>
            </a:pPr>
            <a:r>
              <a:rPr lang="en-GB"/>
              <a:t>import { createSlice } from "@reduxjs/toolkit";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const counterSlice = createSlice({</a:t>
            </a:r>
            <a:endParaRPr/>
          </a:p>
          <a:p>
            <a:pPr indent="0" lvl="0" marL="0" rtl="0" algn="l">
              <a:spcBef>
                <a:spcPts val="0"/>
              </a:spcBef>
              <a:spcAft>
                <a:spcPts val="0"/>
              </a:spcAft>
              <a:buNone/>
            </a:pPr>
            <a:r>
              <a:rPr lang="en-GB"/>
              <a:t>  name: "counter",</a:t>
            </a:r>
            <a:endParaRPr/>
          </a:p>
          <a:p>
            <a:pPr indent="0" lvl="0" marL="0" rtl="0" algn="l">
              <a:spcBef>
                <a:spcPts val="0"/>
              </a:spcBef>
              <a:spcAft>
                <a:spcPts val="0"/>
              </a:spcAft>
              <a:buNone/>
            </a:pPr>
            <a:r>
              <a:rPr lang="en-GB"/>
              <a:t>  initialState: { value: 0 },</a:t>
            </a:r>
            <a:endParaRPr/>
          </a:p>
          <a:p>
            <a:pPr indent="0" lvl="0" marL="0" rtl="0" algn="l">
              <a:spcBef>
                <a:spcPts val="0"/>
              </a:spcBef>
              <a:spcAft>
                <a:spcPts val="0"/>
              </a:spcAft>
              <a:buNone/>
            </a:pPr>
            <a:r>
              <a:rPr lang="en-GB"/>
              <a:t>  reducers: {</a:t>
            </a:r>
            <a:endParaRPr/>
          </a:p>
          <a:p>
            <a:pPr indent="0" lvl="0" marL="0" rtl="0" algn="l">
              <a:spcBef>
                <a:spcPts val="0"/>
              </a:spcBef>
              <a:spcAft>
                <a:spcPts val="0"/>
              </a:spcAft>
              <a:buNone/>
            </a:pPr>
            <a:r>
              <a:rPr lang="en-GB"/>
              <a:t>    increment: state =&gt; { state.value += 1 },</a:t>
            </a:r>
            <a:endParaRPr/>
          </a:p>
          <a:p>
            <a:pPr indent="0" lvl="0" marL="0" rtl="0" algn="l">
              <a:spcBef>
                <a:spcPts val="0"/>
              </a:spcBef>
              <a:spcAft>
                <a:spcPts val="0"/>
              </a:spcAft>
              <a:buNone/>
            </a:pPr>
            <a:r>
              <a:rPr lang="en-GB"/>
              <a:t>    decrement: state =&gt; { state.value -= 1 }</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export const { increment, decrement } = counterSlice.actions;</a:t>
            </a:r>
            <a:endParaRPr/>
          </a:p>
          <a:p>
            <a:pPr indent="0" lvl="0" marL="0" rtl="0" algn="l">
              <a:spcBef>
                <a:spcPts val="0"/>
              </a:spcBef>
              <a:spcAft>
                <a:spcPts val="0"/>
              </a:spcAft>
              <a:buNone/>
            </a:pPr>
            <a:r>
              <a:rPr lang="en-GB"/>
              <a:t>export default counterSlice.reducer;</a:t>
            </a:r>
            <a:endParaRPr/>
          </a:p>
          <a:p>
            <a:pPr indent="0" lvl="0" marL="0" rtl="0" algn="l">
              <a:spcBef>
                <a:spcPts val="0"/>
              </a:spcBef>
              <a:spcAft>
                <a:spcPts val="0"/>
              </a:spcAft>
              <a:buNone/>
            </a:pPr>
            <a:r>
              <a:t/>
            </a:r>
            <a:endParaRPr/>
          </a:p>
        </p:txBody>
      </p:sp>
      <p:pic>
        <p:nvPicPr>
          <p:cNvPr id="407" name="Google Shape;407;p56"/>
          <p:cNvPicPr preferRelativeResize="0"/>
          <p:nvPr/>
        </p:nvPicPr>
        <p:blipFill>
          <a:blip r:embed="rId3">
            <a:alphaModFix/>
          </a:blip>
          <a:stretch>
            <a:fillRect/>
          </a:stretch>
        </p:blipFill>
        <p:spPr>
          <a:xfrm>
            <a:off x="710550" y="3871775"/>
            <a:ext cx="2621824" cy="1095575"/>
          </a:xfrm>
          <a:prstGeom prst="rect">
            <a:avLst/>
          </a:prstGeom>
          <a:noFill/>
          <a:ln>
            <a:noFill/>
          </a:ln>
        </p:spPr>
      </p:pic>
      <p:sp>
        <p:nvSpPr>
          <p:cNvPr id="408" name="Google Shape;408;p56"/>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React Router with Example</a:t>
            </a:r>
            <a:endParaRPr>
              <a:solidFill>
                <a:srgbClr val="188038"/>
              </a:solidFill>
            </a:endParaRPr>
          </a:p>
        </p:txBody>
      </p:sp>
      <p:sp>
        <p:nvSpPr>
          <p:cNvPr id="414" name="Google Shape;414;p57"/>
          <p:cNvSpPr txBox="1"/>
          <p:nvPr/>
        </p:nvSpPr>
        <p:spPr>
          <a:xfrm>
            <a:off x="311700" y="1757550"/>
            <a:ext cx="41772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Enables </a:t>
            </a:r>
            <a:r>
              <a:rPr b="1" lang="en-GB" sz="1800"/>
              <a:t>SPA navigation</a:t>
            </a:r>
            <a:r>
              <a:rPr lang="en-GB" sz="1800"/>
              <a:t> without page reloads.</a:t>
            </a:r>
            <a:br>
              <a:rPr lang="en-GB" sz="1800"/>
            </a:br>
            <a:endParaRPr sz="1800"/>
          </a:p>
          <a:p>
            <a:pPr indent="-342900" lvl="0" marL="457200" rtl="0" algn="l">
              <a:spcBef>
                <a:spcPts val="0"/>
              </a:spcBef>
              <a:spcAft>
                <a:spcPts val="0"/>
              </a:spcAft>
              <a:buSzPts val="1800"/>
              <a:buChar char="●"/>
            </a:pPr>
            <a:r>
              <a:rPr lang="en-GB" sz="1800"/>
              <a:t>Common components: </a:t>
            </a:r>
            <a:r>
              <a:rPr lang="en-GB" sz="1800">
                <a:solidFill>
                  <a:srgbClr val="188038"/>
                </a:solidFill>
                <a:latin typeface="Roboto Mono"/>
                <a:ea typeface="Roboto Mono"/>
                <a:cs typeface="Roboto Mono"/>
                <a:sym typeface="Roboto Mono"/>
              </a:rPr>
              <a:t>&lt;BrowserRouter&gt;</a:t>
            </a:r>
            <a:r>
              <a:rPr lang="en-GB" sz="1800"/>
              <a:t>, </a:t>
            </a:r>
            <a:r>
              <a:rPr lang="en-GB" sz="1800">
                <a:solidFill>
                  <a:srgbClr val="188038"/>
                </a:solidFill>
                <a:latin typeface="Roboto Mono"/>
                <a:ea typeface="Roboto Mono"/>
                <a:cs typeface="Roboto Mono"/>
                <a:sym typeface="Roboto Mono"/>
              </a:rPr>
              <a:t>&lt;Routes&gt;</a:t>
            </a:r>
            <a:r>
              <a:rPr lang="en-GB" sz="1800"/>
              <a:t>, </a:t>
            </a:r>
            <a:r>
              <a:rPr lang="en-GB" sz="1800">
                <a:solidFill>
                  <a:srgbClr val="188038"/>
                </a:solidFill>
                <a:latin typeface="Roboto Mono"/>
                <a:ea typeface="Roboto Mono"/>
                <a:cs typeface="Roboto Mono"/>
                <a:sym typeface="Roboto Mono"/>
              </a:rPr>
              <a:t>&lt;Route&gt;</a:t>
            </a:r>
            <a:r>
              <a:rPr lang="en-GB" sz="1800"/>
              <a:t>, and </a:t>
            </a:r>
            <a:r>
              <a:rPr lang="en-GB" sz="1800">
                <a:solidFill>
                  <a:srgbClr val="188038"/>
                </a:solidFill>
                <a:latin typeface="Roboto Mono"/>
                <a:ea typeface="Roboto Mono"/>
                <a:cs typeface="Roboto Mono"/>
                <a:sym typeface="Roboto Mono"/>
              </a:rPr>
              <a:t>&lt;Link&gt;</a:t>
            </a:r>
            <a:r>
              <a:rPr lang="en-GB" sz="1800"/>
              <a:t>.</a:t>
            </a:r>
            <a:endParaRPr sz="1800"/>
          </a:p>
        </p:txBody>
      </p:sp>
      <p:sp>
        <p:nvSpPr>
          <p:cNvPr id="415" name="Google Shape;415;p57"/>
          <p:cNvSpPr txBox="1"/>
          <p:nvPr/>
        </p:nvSpPr>
        <p:spPr>
          <a:xfrm>
            <a:off x="5189500" y="1017725"/>
            <a:ext cx="3776400" cy="4279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import { BrowserRouter, Routes, Route, Link } from "react-router-dom";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function App() {</a:t>
            </a:r>
            <a:endParaRPr/>
          </a:p>
          <a:p>
            <a:pPr indent="0" lvl="0" marL="0" rtl="0" algn="l">
              <a:spcBef>
                <a:spcPts val="0"/>
              </a:spcBef>
              <a:spcAft>
                <a:spcPts val="0"/>
              </a:spcAft>
              <a:buNone/>
            </a:pPr>
            <a:r>
              <a:rPr lang="en-GB"/>
              <a:t>  return (</a:t>
            </a:r>
            <a:endParaRPr/>
          </a:p>
          <a:p>
            <a:pPr indent="0" lvl="0" marL="0" rtl="0" algn="l">
              <a:spcBef>
                <a:spcPts val="0"/>
              </a:spcBef>
              <a:spcAft>
                <a:spcPts val="0"/>
              </a:spcAft>
              <a:buNone/>
            </a:pPr>
            <a:r>
              <a:rPr lang="en-GB"/>
              <a:t>    &lt;BrowserRouter&gt;</a:t>
            </a:r>
            <a:endParaRPr/>
          </a:p>
          <a:p>
            <a:pPr indent="0" lvl="0" marL="0" rtl="0" algn="l">
              <a:spcBef>
                <a:spcPts val="0"/>
              </a:spcBef>
              <a:spcAft>
                <a:spcPts val="0"/>
              </a:spcAft>
              <a:buNone/>
            </a:pPr>
            <a:r>
              <a:rPr lang="en-GB"/>
              <a:t>      &lt;nav&gt;</a:t>
            </a:r>
            <a:endParaRPr/>
          </a:p>
          <a:p>
            <a:pPr indent="0" lvl="0" marL="0" rtl="0" algn="l">
              <a:spcBef>
                <a:spcPts val="0"/>
              </a:spcBef>
              <a:spcAft>
                <a:spcPts val="0"/>
              </a:spcAft>
              <a:buNone/>
            </a:pPr>
            <a:r>
              <a:rPr lang="en-GB"/>
              <a:t>        &lt;Link to="/"&gt;Home&lt;/Link&gt; | &lt;Link to="/about"&gt;About&lt;/Link&gt;</a:t>
            </a:r>
            <a:endParaRPr/>
          </a:p>
          <a:p>
            <a:pPr indent="0" lvl="0" marL="0" rtl="0" algn="l">
              <a:spcBef>
                <a:spcPts val="0"/>
              </a:spcBef>
              <a:spcAft>
                <a:spcPts val="0"/>
              </a:spcAft>
              <a:buNone/>
            </a:pPr>
            <a:r>
              <a:rPr lang="en-GB"/>
              <a:t>      &lt;/nav&gt;</a:t>
            </a:r>
            <a:endParaRPr/>
          </a:p>
          <a:p>
            <a:pPr indent="0" lvl="0" marL="0" rtl="0" algn="l">
              <a:spcBef>
                <a:spcPts val="0"/>
              </a:spcBef>
              <a:spcAft>
                <a:spcPts val="0"/>
              </a:spcAft>
              <a:buNone/>
            </a:pPr>
            <a:r>
              <a:rPr lang="en-GB"/>
              <a:t>      &lt;Routes&gt;</a:t>
            </a:r>
            <a:endParaRPr/>
          </a:p>
          <a:p>
            <a:pPr indent="0" lvl="0" marL="0" rtl="0" algn="l">
              <a:spcBef>
                <a:spcPts val="0"/>
              </a:spcBef>
              <a:spcAft>
                <a:spcPts val="0"/>
              </a:spcAft>
              <a:buNone/>
            </a:pPr>
            <a:r>
              <a:rPr lang="en-GB"/>
              <a:t>        &lt;Route path="/" element={&lt;Home /&gt;} /&gt;</a:t>
            </a:r>
            <a:endParaRPr/>
          </a:p>
          <a:p>
            <a:pPr indent="0" lvl="0" marL="0" rtl="0" algn="l">
              <a:spcBef>
                <a:spcPts val="0"/>
              </a:spcBef>
              <a:spcAft>
                <a:spcPts val="0"/>
              </a:spcAft>
              <a:buNone/>
            </a:pPr>
            <a:r>
              <a:rPr lang="en-GB"/>
              <a:t>        &lt;Route path="/about" element={&lt;About /&gt;} /&gt;</a:t>
            </a:r>
            <a:endParaRPr/>
          </a:p>
          <a:p>
            <a:pPr indent="0" lvl="0" marL="0" rtl="0" algn="l">
              <a:spcBef>
                <a:spcPts val="0"/>
              </a:spcBef>
              <a:spcAft>
                <a:spcPts val="0"/>
              </a:spcAft>
              <a:buNone/>
            </a:pPr>
            <a:r>
              <a:rPr lang="en-GB"/>
              <a:t>      &lt;/Routes&gt;</a:t>
            </a:r>
            <a:endParaRPr/>
          </a:p>
          <a:p>
            <a:pPr indent="0" lvl="0" marL="0" rtl="0" algn="l">
              <a:spcBef>
                <a:spcPts val="0"/>
              </a:spcBef>
              <a:spcAft>
                <a:spcPts val="0"/>
              </a:spcAft>
              <a:buNone/>
            </a:pPr>
            <a:r>
              <a:rPr lang="en-GB"/>
              <a:t>    &lt;/BrowserRouter&gt;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416" name="Google Shape;416;p57"/>
          <p:cNvSpPr txBox="1"/>
          <p:nvPr/>
        </p:nvSpPr>
        <p:spPr>
          <a:xfrm>
            <a:off x="391875" y="4097000"/>
            <a:ext cx="425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Key Takeaway:</a:t>
            </a:r>
            <a:r>
              <a:rPr lang="en-GB"/>
              <a:t> React Router makes multi-page navigation seamless in SPAs.</a:t>
            </a:r>
            <a:endParaRPr sz="1700"/>
          </a:p>
        </p:txBody>
      </p:sp>
      <p:sp>
        <p:nvSpPr>
          <p:cNvPr id="417" name="Google Shape;417;p57"/>
          <p:cNvSpPr txBox="1"/>
          <p:nvPr/>
        </p:nvSpPr>
        <p:spPr>
          <a:xfrm>
            <a:off x="3324700" y="4712600"/>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dk1"/>
                </a:solidFill>
              </a:rPr>
              <a:t>Props</a:t>
            </a:r>
            <a:endParaRPr b="1">
              <a:solidFill>
                <a:schemeClr val="dk1"/>
              </a:solidFill>
            </a:endParaRPr>
          </a:p>
        </p:txBody>
      </p:sp>
      <p:sp>
        <p:nvSpPr>
          <p:cNvPr id="423" name="Google Shape;423;p58"/>
          <p:cNvSpPr txBox="1"/>
          <p:nvPr/>
        </p:nvSpPr>
        <p:spPr>
          <a:xfrm>
            <a:off x="311700" y="1662450"/>
            <a:ext cx="37941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🦁Props = </a:t>
            </a:r>
            <a:r>
              <a:rPr b="1" lang="en-GB" sz="1300"/>
              <a:t>data passed from parent to child</a:t>
            </a:r>
            <a:r>
              <a:rPr lang="en-GB" sz="1300"/>
              <a:t>.</a:t>
            </a:r>
            <a:br>
              <a:rPr lang="en-GB" sz="1300"/>
            </a:br>
            <a:endParaRPr sz="1300"/>
          </a:p>
          <a:p>
            <a:pPr indent="0" lvl="0" marL="0" rtl="0" algn="l">
              <a:spcBef>
                <a:spcPts val="0"/>
              </a:spcBef>
              <a:spcAft>
                <a:spcPts val="0"/>
              </a:spcAft>
              <a:buNone/>
            </a:pPr>
            <a:r>
              <a:rPr b="1" lang="en-GB"/>
              <a:t>🐙</a:t>
            </a:r>
            <a:r>
              <a:rPr lang="en-GB" sz="1300"/>
              <a:t>Read-only.</a:t>
            </a:r>
            <a:br>
              <a:rPr lang="en-GB" sz="1300"/>
            </a:br>
            <a:endParaRPr sz="1300"/>
          </a:p>
          <a:p>
            <a:pPr indent="0" lvl="0" marL="0" rtl="0" algn="l">
              <a:spcBef>
                <a:spcPts val="0"/>
              </a:spcBef>
              <a:spcAft>
                <a:spcPts val="0"/>
              </a:spcAft>
              <a:buNone/>
            </a:pPr>
            <a:r>
              <a:rPr b="1" lang="en-GB"/>
              <a:t>🦋</a:t>
            </a:r>
            <a:r>
              <a:rPr lang="en-GB" sz="1300"/>
              <a:t>Help make components </a:t>
            </a:r>
            <a:r>
              <a:rPr b="1" lang="en-GB" sz="1300"/>
              <a:t>dynamic</a:t>
            </a:r>
            <a:r>
              <a:rPr lang="en-GB" sz="1300"/>
              <a:t>.</a:t>
            </a:r>
            <a:endParaRPr sz="1300"/>
          </a:p>
        </p:txBody>
      </p:sp>
      <p:sp>
        <p:nvSpPr>
          <p:cNvPr id="424" name="Google Shape;424;p58"/>
          <p:cNvSpPr txBox="1"/>
          <p:nvPr/>
        </p:nvSpPr>
        <p:spPr>
          <a:xfrm>
            <a:off x="4775325" y="1431750"/>
            <a:ext cx="30000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function Welcome(props) {</a:t>
            </a:r>
            <a:endParaRPr/>
          </a:p>
          <a:p>
            <a:pPr indent="0" lvl="0" marL="0" rtl="0" algn="l">
              <a:spcBef>
                <a:spcPts val="0"/>
              </a:spcBef>
              <a:spcAft>
                <a:spcPts val="0"/>
              </a:spcAft>
              <a:buNone/>
            </a:pPr>
            <a:r>
              <a:rPr lang="en-GB"/>
              <a:t>  return &lt;h1&gt;Hello, {props.name}&lt;/h1&gt;;</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425" name="Google Shape;425;p58"/>
          <p:cNvSpPr txBox="1"/>
          <p:nvPr/>
        </p:nvSpPr>
        <p:spPr>
          <a:xfrm>
            <a:off x="4842250" y="3045925"/>
            <a:ext cx="2933100" cy="64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Welcome(“Manush”)</a:t>
            </a:r>
            <a:endParaRPr>
              <a:latin typeface="Proxima Nova"/>
              <a:ea typeface="Proxima Nova"/>
              <a:cs typeface="Proxima Nova"/>
              <a:sym typeface="Proxima Nova"/>
            </a:endParaRPr>
          </a:p>
        </p:txBody>
      </p:sp>
      <p:sp>
        <p:nvSpPr>
          <p:cNvPr id="426" name="Google Shape;426;p5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UseState</a:t>
            </a:r>
            <a:endParaRPr>
              <a:solidFill>
                <a:schemeClr val="dk1"/>
              </a:solidFill>
            </a:endParaRPr>
          </a:p>
        </p:txBody>
      </p:sp>
      <p:sp>
        <p:nvSpPr>
          <p:cNvPr id="432" name="Google Shape;432;p59"/>
          <p:cNvSpPr txBox="1"/>
          <p:nvPr/>
        </p:nvSpPr>
        <p:spPr>
          <a:xfrm>
            <a:off x="390500" y="1718200"/>
            <a:ext cx="3447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🦁State = data that changes over time.</a:t>
            </a:r>
            <a:br>
              <a:rPr b="1" lang="en-GB"/>
            </a:br>
            <a:endParaRPr b="1"/>
          </a:p>
          <a:p>
            <a:pPr indent="0" lvl="0" marL="0" rtl="0" algn="l">
              <a:spcBef>
                <a:spcPts val="0"/>
              </a:spcBef>
              <a:spcAft>
                <a:spcPts val="0"/>
              </a:spcAft>
              <a:buNone/>
            </a:pPr>
            <a:r>
              <a:rPr b="1" lang="en-GB"/>
              <a:t>🐙Managed inside a component.</a:t>
            </a:r>
            <a:br>
              <a:rPr b="1" lang="en-GB"/>
            </a:br>
            <a:endParaRPr b="1"/>
          </a:p>
          <a:p>
            <a:pPr indent="0" lvl="0" marL="0" rtl="0" algn="l">
              <a:spcBef>
                <a:spcPts val="0"/>
              </a:spcBef>
              <a:spcAft>
                <a:spcPts val="0"/>
              </a:spcAft>
              <a:buNone/>
            </a:pPr>
            <a:r>
              <a:rPr b="1" lang="en-GB"/>
              <a:t>🦋Use </a:t>
            </a:r>
            <a:r>
              <a:rPr b="1" lang="en-GB">
                <a:solidFill>
                  <a:srgbClr val="188038"/>
                </a:solidFill>
                <a:latin typeface="Roboto Mono"/>
                <a:ea typeface="Roboto Mono"/>
                <a:cs typeface="Roboto Mono"/>
                <a:sym typeface="Roboto Mono"/>
              </a:rPr>
              <a:t>useState()</a:t>
            </a:r>
            <a:r>
              <a:rPr b="1" lang="en-GB"/>
              <a:t> Hook.</a:t>
            </a:r>
            <a:endParaRPr b="1"/>
          </a:p>
        </p:txBody>
      </p:sp>
      <p:sp>
        <p:nvSpPr>
          <p:cNvPr id="433" name="Google Shape;433;p59"/>
          <p:cNvSpPr txBox="1"/>
          <p:nvPr/>
        </p:nvSpPr>
        <p:spPr>
          <a:xfrm>
            <a:off x="4496375" y="1017725"/>
            <a:ext cx="4150500" cy="255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import { useState } from 'react';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function Counter() {</a:t>
            </a:r>
            <a:endParaRPr/>
          </a:p>
          <a:p>
            <a:pPr indent="0" lvl="0" marL="0" rtl="0" algn="l">
              <a:spcBef>
                <a:spcPts val="0"/>
              </a:spcBef>
              <a:spcAft>
                <a:spcPts val="0"/>
              </a:spcAft>
              <a:buNone/>
            </a:pPr>
            <a:r>
              <a:rPr lang="en-GB"/>
              <a:t>  </a:t>
            </a:r>
            <a:r>
              <a:rPr b="1" lang="en-GB"/>
              <a:t>const [count, setCount] = useState(0);</a:t>
            </a:r>
            <a:endParaRPr b="1"/>
          </a:p>
          <a:p>
            <a:pPr indent="0" lvl="0" marL="0" rtl="0" algn="l">
              <a:spcBef>
                <a:spcPts val="0"/>
              </a:spcBef>
              <a:spcAft>
                <a:spcPts val="0"/>
              </a:spcAft>
              <a:buNone/>
            </a:pPr>
            <a:r>
              <a:rPr lang="en-GB"/>
              <a:t>  return (</a:t>
            </a:r>
            <a:endParaRPr/>
          </a:p>
          <a:p>
            <a:pPr indent="0" lvl="0" marL="0" rtl="0" algn="l">
              <a:spcBef>
                <a:spcPts val="0"/>
              </a:spcBef>
              <a:spcAft>
                <a:spcPts val="0"/>
              </a:spcAft>
              <a:buNone/>
            </a:pPr>
            <a:r>
              <a:rPr lang="en-GB"/>
              <a:t>    &lt;button onClick={() =&gt; </a:t>
            </a:r>
            <a:r>
              <a:rPr b="1" lang="en-GB"/>
              <a:t>setCount(count + 1)</a:t>
            </a:r>
            <a:r>
              <a:rPr lang="en-GB"/>
              <a:t>}&gt;</a:t>
            </a:r>
            <a:endParaRPr/>
          </a:p>
          <a:p>
            <a:pPr indent="0" lvl="0" marL="0" rtl="0" algn="l">
              <a:spcBef>
                <a:spcPts val="0"/>
              </a:spcBef>
              <a:spcAft>
                <a:spcPts val="0"/>
              </a:spcAft>
              <a:buNone/>
            </a:pPr>
            <a:r>
              <a:rPr lang="en-GB"/>
              <a:t>      Count: {count}</a:t>
            </a:r>
            <a:endParaRPr/>
          </a:p>
          <a:p>
            <a:pPr indent="0" lvl="0" marL="0" rtl="0" algn="l">
              <a:spcBef>
                <a:spcPts val="0"/>
              </a:spcBef>
              <a:spcAft>
                <a:spcPts val="0"/>
              </a:spcAft>
              <a:buNone/>
            </a:pPr>
            <a:r>
              <a:rPr lang="en-GB"/>
              <a:t>    &lt;/button&gt;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434" name="Google Shape;434;p5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UseEffect</a:t>
            </a:r>
            <a:endParaRPr>
              <a:solidFill>
                <a:schemeClr val="dk1"/>
              </a:solidFill>
            </a:endParaRPr>
          </a:p>
        </p:txBody>
      </p:sp>
      <p:sp>
        <p:nvSpPr>
          <p:cNvPr id="440" name="Google Shape;440;p60"/>
          <p:cNvSpPr txBox="1"/>
          <p:nvPr/>
        </p:nvSpPr>
        <p:spPr>
          <a:xfrm>
            <a:off x="189675" y="1017725"/>
            <a:ext cx="372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t>
            </a:r>
            <a:r>
              <a:rPr b="1" lang="en-GB" sz="1300">
                <a:solidFill>
                  <a:srgbClr val="188038"/>
                </a:solidFill>
                <a:latin typeface="Roboto Mono"/>
                <a:ea typeface="Roboto Mono"/>
                <a:cs typeface="Roboto Mono"/>
                <a:sym typeface="Roboto Mono"/>
              </a:rPr>
              <a:t>useEffect()</a:t>
            </a:r>
            <a:r>
              <a:rPr b="1" lang="en-GB" sz="1300"/>
              <a:t> lets you run code on mount, update, or unmount.</a:t>
            </a:r>
            <a:br>
              <a:rPr b="1" lang="en-GB" sz="1300"/>
            </a:br>
            <a:endParaRPr b="1" sz="1300"/>
          </a:p>
          <a:p>
            <a:pPr indent="0" lvl="0" marL="0" rtl="0" algn="l">
              <a:spcBef>
                <a:spcPts val="0"/>
              </a:spcBef>
              <a:spcAft>
                <a:spcPts val="0"/>
              </a:spcAft>
              <a:buNone/>
            </a:pPr>
            <a:r>
              <a:rPr b="1" lang="en-GB"/>
              <a:t>🐙</a:t>
            </a:r>
            <a:r>
              <a:rPr b="1" lang="en-GB" sz="1300"/>
              <a:t>Used for API calls, event listeners, etc.</a:t>
            </a:r>
            <a:endParaRPr b="1" sz="1300"/>
          </a:p>
        </p:txBody>
      </p:sp>
      <p:sp>
        <p:nvSpPr>
          <p:cNvPr id="441" name="Google Shape;441;p60"/>
          <p:cNvSpPr txBox="1"/>
          <p:nvPr/>
        </p:nvSpPr>
        <p:spPr>
          <a:xfrm>
            <a:off x="5553850" y="1009925"/>
            <a:ext cx="3137700" cy="1123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GB" sz="1300"/>
              <a:t>useEffect(() =&gt; {</a:t>
            </a:r>
            <a:endParaRPr sz="1300"/>
          </a:p>
          <a:p>
            <a:pPr indent="0" lvl="0" marL="0" rtl="0" algn="l">
              <a:spcBef>
                <a:spcPts val="0"/>
              </a:spcBef>
              <a:spcAft>
                <a:spcPts val="0"/>
              </a:spcAft>
              <a:buNone/>
            </a:pPr>
            <a:r>
              <a:rPr lang="en-GB" sz="1300"/>
              <a:t>  console.log("Component mounted");</a:t>
            </a:r>
            <a:endParaRPr sz="1300"/>
          </a:p>
          <a:p>
            <a:pPr indent="0" lvl="0" marL="0" rtl="0" algn="l">
              <a:spcBef>
                <a:spcPts val="0"/>
              </a:spcBef>
              <a:spcAft>
                <a:spcPts val="0"/>
              </a:spcAft>
              <a:buNone/>
            </a:pPr>
            <a:r>
              <a:rPr lang="en-GB" sz="1300"/>
              <a:t>}, []);</a:t>
            </a:r>
            <a:endParaRPr sz="1300"/>
          </a:p>
          <a:p>
            <a:pPr indent="0" lvl="0" marL="0" rtl="0" algn="l">
              <a:spcBef>
                <a:spcPts val="0"/>
              </a:spcBef>
              <a:spcAft>
                <a:spcPts val="0"/>
              </a:spcAft>
              <a:buNone/>
            </a:pPr>
            <a:r>
              <a:t/>
            </a:r>
            <a:endParaRPr sz="1100"/>
          </a:p>
        </p:txBody>
      </p:sp>
      <p:sp>
        <p:nvSpPr>
          <p:cNvPr id="442" name="Google Shape;442;p60"/>
          <p:cNvSpPr txBox="1"/>
          <p:nvPr/>
        </p:nvSpPr>
        <p:spPr>
          <a:xfrm>
            <a:off x="371325" y="2778150"/>
            <a:ext cx="3363300" cy="1400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00"/>
              <a:t>const [count, setCount] = useState(0);</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useEffect(() =&gt; {</a:t>
            </a:r>
            <a:endParaRPr sz="1300"/>
          </a:p>
          <a:p>
            <a:pPr indent="0" lvl="0" marL="0" rtl="0" algn="l">
              <a:spcBef>
                <a:spcPts val="0"/>
              </a:spcBef>
              <a:spcAft>
                <a:spcPts val="0"/>
              </a:spcAft>
              <a:buNone/>
            </a:pPr>
            <a:r>
              <a:rPr lang="en-GB" sz="1300"/>
              <a:t>  console.log("Count changed:", count);</a:t>
            </a:r>
            <a:endParaRPr sz="1300"/>
          </a:p>
          <a:p>
            <a:pPr indent="0" lvl="0" marL="0" rtl="0" algn="l">
              <a:spcBef>
                <a:spcPts val="0"/>
              </a:spcBef>
              <a:spcAft>
                <a:spcPts val="0"/>
              </a:spcAft>
              <a:buNone/>
            </a:pPr>
            <a:r>
              <a:rPr lang="en-GB" sz="1300"/>
              <a:t>}, [count]);</a:t>
            </a:r>
            <a:endParaRPr sz="1300"/>
          </a:p>
          <a:p>
            <a:pPr indent="0" lvl="0" marL="0" rtl="0" algn="l">
              <a:spcBef>
                <a:spcPts val="0"/>
              </a:spcBef>
              <a:spcAft>
                <a:spcPts val="0"/>
              </a:spcAft>
              <a:buNone/>
            </a:pPr>
            <a:r>
              <a:t/>
            </a:r>
            <a:endParaRPr/>
          </a:p>
        </p:txBody>
      </p:sp>
      <p:sp>
        <p:nvSpPr>
          <p:cNvPr id="443" name="Google Shape;443;p60"/>
          <p:cNvSpPr txBox="1"/>
          <p:nvPr/>
        </p:nvSpPr>
        <p:spPr>
          <a:xfrm>
            <a:off x="5553850" y="663725"/>
            <a:ext cx="31377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100"/>
              <a:t>🟢 </a:t>
            </a:r>
            <a:r>
              <a:rPr b="1" lang="en-GB" sz="1100"/>
              <a:t>1. Run on Mount (Once)</a:t>
            </a:r>
            <a:endParaRPr/>
          </a:p>
        </p:txBody>
      </p:sp>
      <p:sp>
        <p:nvSpPr>
          <p:cNvPr id="444" name="Google Shape;444;p60"/>
          <p:cNvSpPr txBox="1"/>
          <p:nvPr/>
        </p:nvSpPr>
        <p:spPr>
          <a:xfrm>
            <a:off x="371325" y="2424150"/>
            <a:ext cx="33633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100"/>
              <a:t>🟡 </a:t>
            </a:r>
            <a:r>
              <a:rPr b="1" lang="en-GB" sz="1100"/>
              <a:t>2. Run on Update (When state changes)</a:t>
            </a:r>
            <a:endParaRPr/>
          </a:p>
        </p:txBody>
      </p:sp>
      <p:grpSp>
        <p:nvGrpSpPr>
          <p:cNvPr id="445" name="Google Shape;445;p60"/>
          <p:cNvGrpSpPr/>
          <p:nvPr/>
        </p:nvGrpSpPr>
        <p:grpSpPr>
          <a:xfrm>
            <a:off x="5143500" y="2347350"/>
            <a:ext cx="3481200" cy="1554600"/>
            <a:chOff x="5143500" y="2347350"/>
            <a:chExt cx="3481200" cy="1554600"/>
          </a:xfrm>
        </p:grpSpPr>
        <p:sp>
          <p:nvSpPr>
            <p:cNvPr id="446" name="Google Shape;446;p60"/>
            <p:cNvSpPr txBox="1"/>
            <p:nvPr/>
          </p:nvSpPr>
          <p:spPr>
            <a:xfrm>
              <a:off x="5143500" y="2701350"/>
              <a:ext cx="3481200" cy="1200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00"/>
                <a:t>useEffect(() =&gt; {</a:t>
              </a:r>
              <a:endParaRPr sz="1300"/>
            </a:p>
            <a:p>
              <a:pPr indent="0" lvl="0" marL="0" rtl="0" algn="l">
                <a:spcBef>
                  <a:spcPts val="0"/>
                </a:spcBef>
                <a:spcAft>
                  <a:spcPts val="0"/>
                </a:spcAft>
                <a:buNone/>
              </a:pPr>
              <a:r>
                <a:rPr lang="en-GB" sz="1300"/>
                <a:t>  console.log("Started...");</a:t>
              </a:r>
              <a:endParaRPr sz="1300"/>
            </a:p>
            <a:p>
              <a:pPr indent="0" lvl="0" marL="0" rtl="0" algn="l">
                <a:spcBef>
                  <a:spcPts val="0"/>
                </a:spcBef>
                <a:spcAft>
                  <a:spcPts val="0"/>
                </a:spcAft>
                <a:buNone/>
              </a:pPr>
              <a:r>
                <a:rPr lang="en-GB" sz="1300"/>
                <a:t>  return () =&gt; console.log("Unmounted!");</a:t>
              </a:r>
              <a:endParaRPr sz="1300"/>
            </a:p>
            <a:p>
              <a:pPr indent="0" lvl="0" marL="0" rtl="0" algn="l">
                <a:spcBef>
                  <a:spcPts val="0"/>
                </a:spcBef>
                <a:spcAft>
                  <a:spcPts val="0"/>
                </a:spcAft>
                <a:buNone/>
              </a:pPr>
              <a:r>
                <a:rPr lang="en-GB" sz="1300"/>
                <a:t>}, []);</a:t>
              </a:r>
              <a:endParaRPr sz="1300"/>
            </a:p>
            <a:p>
              <a:pPr indent="0" lvl="0" marL="0" rtl="0" algn="l">
                <a:spcBef>
                  <a:spcPts val="0"/>
                </a:spcBef>
                <a:spcAft>
                  <a:spcPts val="0"/>
                </a:spcAft>
                <a:buNone/>
              </a:pPr>
              <a:r>
                <a:t/>
              </a:r>
              <a:endParaRPr/>
            </a:p>
          </p:txBody>
        </p:sp>
        <p:sp>
          <p:nvSpPr>
            <p:cNvPr id="447" name="Google Shape;447;p60"/>
            <p:cNvSpPr txBox="1"/>
            <p:nvPr/>
          </p:nvSpPr>
          <p:spPr>
            <a:xfrm>
              <a:off x="5143500" y="2347350"/>
              <a:ext cx="34812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100"/>
                <a:t>🔴 </a:t>
              </a:r>
              <a:r>
                <a:rPr b="1" lang="en-GB" sz="1100"/>
                <a:t>3. Run on Unmount (Cleanup)</a:t>
              </a:r>
              <a:endParaRPr/>
            </a:p>
          </p:txBody>
        </p:sp>
      </p:grpSp>
      <p:sp>
        <p:nvSpPr>
          <p:cNvPr id="448" name="Google Shape;448;p6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Try–Catch Block in JavaScript (and React)</a:t>
            </a:r>
            <a:endParaRPr>
              <a:solidFill>
                <a:schemeClr val="dk1"/>
              </a:solidFill>
            </a:endParaRPr>
          </a:p>
        </p:txBody>
      </p:sp>
      <p:sp>
        <p:nvSpPr>
          <p:cNvPr id="454" name="Google Shape;454;p61"/>
          <p:cNvSpPr txBox="1"/>
          <p:nvPr/>
        </p:nvSpPr>
        <p:spPr>
          <a:xfrm>
            <a:off x="311700" y="1280800"/>
            <a:ext cx="42069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t>🧠 What it Does</a:t>
            </a:r>
            <a:endParaRPr b="1" sz="1300"/>
          </a:p>
          <a:p>
            <a:pPr indent="-311150" lvl="0" marL="457200" rtl="0" algn="l">
              <a:lnSpc>
                <a:spcPct val="115000"/>
              </a:lnSpc>
              <a:spcBef>
                <a:spcPts val="1200"/>
              </a:spcBef>
              <a:spcAft>
                <a:spcPts val="0"/>
              </a:spcAft>
              <a:buSzPts val="1300"/>
              <a:buChar char="●"/>
            </a:pPr>
            <a:r>
              <a:rPr lang="en-GB" sz="1300"/>
              <a:t>Used to </a:t>
            </a:r>
            <a:r>
              <a:rPr b="1" lang="en-GB" sz="1300"/>
              <a:t>handle runtime errors</a:t>
            </a:r>
            <a:r>
              <a:rPr lang="en-GB" sz="1300"/>
              <a:t> without crashing the app.</a:t>
            </a:r>
            <a:endParaRPr sz="1300"/>
          </a:p>
          <a:p>
            <a:pPr indent="-311150" lvl="0" marL="457200" rtl="0" algn="l">
              <a:lnSpc>
                <a:spcPct val="115000"/>
              </a:lnSpc>
              <a:spcBef>
                <a:spcPts val="0"/>
              </a:spcBef>
              <a:spcAft>
                <a:spcPts val="0"/>
              </a:spcAft>
              <a:buSzPts val="1300"/>
              <a:buChar char="●"/>
            </a:pPr>
            <a:r>
              <a:rPr lang="en-GB" sz="1300"/>
              <a:t>Keeps the code running even if something fails.</a:t>
            </a:r>
            <a:endParaRPr sz="1300"/>
          </a:p>
          <a:p>
            <a:pPr indent="-311150" lvl="0" marL="457200" rtl="0" algn="l">
              <a:lnSpc>
                <a:spcPct val="115000"/>
              </a:lnSpc>
              <a:spcBef>
                <a:spcPts val="0"/>
              </a:spcBef>
              <a:spcAft>
                <a:spcPts val="0"/>
              </a:spcAft>
              <a:buSzPts val="1300"/>
              <a:buChar char="●"/>
            </a:pPr>
            <a:r>
              <a:rPr lang="en-GB" sz="1300"/>
              <a:t>Commonly used with </a:t>
            </a:r>
            <a:r>
              <a:rPr b="1" lang="en-GB" sz="1300"/>
              <a:t>Axios</a:t>
            </a:r>
            <a:r>
              <a:rPr lang="en-GB" sz="1300"/>
              <a:t>, </a:t>
            </a:r>
            <a:r>
              <a:rPr b="1" lang="en-GB" sz="1300"/>
              <a:t>async/await</a:t>
            </a:r>
            <a:r>
              <a:rPr lang="en-GB" sz="1300"/>
              <a:t>, or </a:t>
            </a:r>
            <a:r>
              <a:rPr b="1" lang="en-GB" sz="1300"/>
              <a:t>risky operations</a:t>
            </a:r>
            <a:r>
              <a:rPr lang="en-GB" sz="1300"/>
              <a:t>.</a:t>
            </a:r>
            <a:endParaRPr sz="1300"/>
          </a:p>
        </p:txBody>
      </p:sp>
      <p:sp>
        <p:nvSpPr>
          <p:cNvPr id="455" name="Google Shape;455;p61"/>
          <p:cNvSpPr txBox="1"/>
          <p:nvPr/>
        </p:nvSpPr>
        <p:spPr>
          <a:xfrm>
            <a:off x="635975" y="3434000"/>
            <a:ext cx="30000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try {</a:t>
            </a:r>
            <a:endParaRPr/>
          </a:p>
          <a:p>
            <a:pPr indent="0" lvl="0" marL="0" rtl="0" algn="l">
              <a:spcBef>
                <a:spcPts val="0"/>
              </a:spcBef>
              <a:spcAft>
                <a:spcPts val="0"/>
              </a:spcAft>
              <a:buNone/>
            </a:pPr>
            <a:r>
              <a:rPr lang="en-GB"/>
              <a:t>  // code that might throw an error</a:t>
            </a:r>
            <a:endParaRPr/>
          </a:p>
          <a:p>
            <a:pPr indent="0" lvl="0" marL="0" rtl="0" algn="l">
              <a:spcBef>
                <a:spcPts val="0"/>
              </a:spcBef>
              <a:spcAft>
                <a:spcPts val="0"/>
              </a:spcAft>
              <a:buNone/>
            </a:pPr>
            <a:r>
              <a:rPr lang="en-GB"/>
              <a:t>} catch (error) {</a:t>
            </a:r>
            <a:endParaRPr/>
          </a:p>
          <a:p>
            <a:pPr indent="0" lvl="0" marL="0" rtl="0" algn="l">
              <a:spcBef>
                <a:spcPts val="0"/>
              </a:spcBef>
              <a:spcAft>
                <a:spcPts val="0"/>
              </a:spcAft>
              <a:buNone/>
            </a:pPr>
            <a:r>
              <a:rPr lang="en-GB"/>
              <a:t>  // handles the error</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456" name="Google Shape;456;p61"/>
          <p:cNvSpPr txBox="1"/>
          <p:nvPr/>
        </p:nvSpPr>
        <p:spPr>
          <a:xfrm>
            <a:off x="635975" y="3064700"/>
            <a:ext cx="3000000" cy="36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t>🧩 </a:t>
            </a:r>
            <a:r>
              <a:rPr b="1" lang="en-GB" sz="1200"/>
              <a:t>Basic Structure</a:t>
            </a:r>
            <a:endParaRPr sz="1500"/>
          </a:p>
        </p:txBody>
      </p:sp>
      <p:sp>
        <p:nvSpPr>
          <p:cNvPr id="457" name="Google Shape;457;p61"/>
          <p:cNvSpPr txBox="1"/>
          <p:nvPr/>
        </p:nvSpPr>
        <p:spPr>
          <a:xfrm>
            <a:off x="4998450" y="1497500"/>
            <a:ext cx="3894000" cy="2801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00"/>
              <a:t>import axios from "axios";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async function fetchData() {</a:t>
            </a:r>
            <a:endParaRPr sz="1300"/>
          </a:p>
          <a:p>
            <a:pPr indent="0" lvl="0" marL="0" rtl="0" algn="l">
              <a:spcBef>
                <a:spcPts val="0"/>
              </a:spcBef>
              <a:spcAft>
                <a:spcPts val="0"/>
              </a:spcAft>
              <a:buNone/>
            </a:pPr>
            <a:r>
              <a:rPr lang="en-GB" sz="1300"/>
              <a:t>  try {</a:t>
            </a:r>
            <a:endParaRPr sz="1300"/>
          </a:p>
          <a:p>
            <a:pPr indent="0" lvl="0" marL="0" rtl="0" algn="l">
              <a:spcBef>
                <a:spcPts val="0"/>
              </a:spcBef>
              <a:spcAft>
                <a:spcPts val="0"/>
              </a:spcAft>
              <a:buNone/>
            </a:pPr>
            <a:r>
              <a:rPr lang="en-GB" sz="1300"/>
              <a:t>    const res = await axios.get("https://jsonplaceholder.typicode.com/users");</a:t>
            </a:r>
            <a:endParaRPr sz="1300"/>
          </a:p>
          <a:p>
            <a:pPr indent="0" lvl="0" marL="0" rtl="0" algn="l">
              <a:spcBef>
                <a:spcPts val="0"/>
              </a:spcBef>
              <a:spcAft>
                <a:spcPts val="0"/>
              </a:spcAft>
              <a:buNone/>
            </a:pPr>
            <a:r>
              <a:rPr lang="en-GB" sz="1300"/>
              <a:t>    console.log("Data:", res.data);</a:t>
            </a:r>
            <a:endParaRPr sz="1300"/>
          </a:p>
          <a:p>
            <a:pPr indent="0" lvl="0" marL="0" rtl="0" algn="l">
              <a:spcBef>
                <a:spcPts val="0"/>
              </a:spcBef>
              <a:spcAft>
                <a:spcPts val="0"/>
              </a:spcAft>
              <a:buNone/>
            </a:pPr>
            <a:r>
              <a:rPr lang="en-GB" sz="1300"/>
              <a:t>  } catch (error) {</a:t>
            </a:r>
            <a:endParaRPr sz="1300"/>
          </a:p>
          <a:p>
            <a:pPr indent="0" lvl="0" marL="0" rtl="0" algn="l">
              <a:spcBef>
                <a:spcPts val="0"/>
              </a:spcBef>
              <a:spcAft>
                <a:spcPts val="0"/>
              </a:spcAft>
              <a:buNone/>
            </a:pPr>
            <a:r>
              <a:rPr lang="en-GB" sz="1300"/>
              <a:t>    console.log("Request failed:", error.message);</a:t>
            </a:r>
            <a:endParaRPr sz="1300"/>
          </a:p>
          <a:p>
            <a:pPr indent="0" lvl="0" marL="0" rtl="0" algn="l">
              <a:spcBef>
                <a:spcPts val="0"/>
              </a:spcBef>
              <a:spcAft>
                <a:spcPts val="0"/>
              </a:spcAft>
              <a:buNone/>
            </a:pPr>
            <a:r>
              <a:rPr lang="en-GB" sz="1300"/>
              <a:t>  }</a:t>
            </a:r>
            <a:endParaRPr sz="1300"/>
          </a:p>
          <a:p>
            <a:pPr indent="0" lvl="0" marL="0" rtl="0" algn="l">
              <a:spcBef>
                <a:spcPts val="0"/>
              </a:spcBef>
              <a:spcAft>
                <a:spcPts val="0"/>
              </a:spcAft>
              <a:buNone/>
            </a:pPr>
            <a:r>
              <a:rPr lang="en-GB" sz="1300"/>
              <a:t>}</a:t>
            </a:r>
            <a:endParaRPr sz="1300"/>
          </a:p>
          <a:p>
            <a:pPr indent="0" lvl="0" marL="0" rtl="0" algn="l">
              <a:spcBef>
                <a:spcPts val="0"/>
              </a:spcBef>
              <a:spcAft>
                <a:spcPts val="0"/>
              </a:spcAft>
              <a:buNone/>
            </a:pPr>
            <a:r>
              <a:t/>
            </a:r>
            <a:endParaRPr/>
          </a:p>
        </p:txBody>
      </p:sp>
      <p:sp>
        <p:nvSpPr>
          <p:cNvPr id="458" name="Google Shape;458;p61"/>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Introduction to NodeJS </a:t>
            </a:r>
            <a:endParaRPr>
              <a:solidFill>
                <a:srgbClr val="6AA84F"/>
              </a:solidFill>
            </a:endParaRPr>
          </a:p>
        </p:txBody>
      </p:sp>
      <p:sp>
        <p:nvSpPr>
          <p:cNvPr id="90" name="Google Shape;90;p17"/>
          <p:cNvSpPr txBox="1"/>
          <p:nvPr/>
        </p:nvSpPr>
        <p:spPr>
          <a:xfrm>
            <a:off x="403775" y="1448775"/>
            <a:ext cx="49875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JavaScript runtime built on Chrome's V8 engine</a:t>
            </a:r>
            <a:endParaRPr sz="1800"/>
          </a:p>
          <a:p>
            <a:pPr indent="-342900" lvl="0" marL="457200" rtl="0" algn="l">
              <a:lnSpc>
                <a:spcPct val="115000"/>
              </a:lnSpc>
              <a:spcBef>
                <a:spcPts val="0"/>
              </a:spcBef>
              <a:spcAft>
                <a:spcPts val="0"/>
              </a:spcAft>
              <a:buSzPts val="1800"/>
              <a:buChar char="●"/>
            </a:pPr>
            <a:r>
              <a:rPr lang="en-GB" sz="1800"/>
              <a:t>Allows JavaScript to run on servers, not just browsers</a:t>
            </a:r>
            <a:endParaRPr sz="1800"/>
          </a:p>
          <a:p>
            <a:pPr indent="-342900" lvl="0" marL="457200" rtl="0" algn="l">
              <a:lnSpc>
                <a:spcPct val="115000"/>
              </a:lnSpc>
              <a:spcBef>
                <a:spcPts val="0"/>
              </a:spcBef>
              <a:spcAft>
                <a:spcPts val="0"/>
              </a:spcAft>
              <a:buSzPts val="1800"/>
              <a:buChar char="●"/>
            </a:pPr>
            <a:r>
              <a:rPr lang="en-GB" sz="1800"/>
              <a:t>Single-threaded with event loop for concurrency</a:t>
            </a:r>
            <a:endParaRPr sz="1800"/>
          </a:p>
          <a:p>
            <a:pPr indent="-342900" lvl="0" marL="457200" rtl="0" algn="l">
              <a:lnSpc>
                <a:spcPct val="115000"/>
              </a:lnSpc>
              <a:spcBef>
                <a:spcPts val="0"/>
              </a:spcBef>
              <a:spcAft>
                <a:spcPts val="0"/>
              </a:spcAft>
              <a:buSzPts val="1800"/>
              <a:buChar char="●"/>
            </a:pPr>
            <a:r>
              <a:rPr lang="en-GB" sz="1800"/>
              <a:t>Huge ecosystem with NPM package manager</a:t>
            </a:r>
            <a:endParaRPr sz="1800"/>
          </a:p>
          <a:p>
            <a:pPr indent="-342900" lvl="0" marL="457200" rtl="0" algn="l">
              <a:lnSpc>
                <a:spcPct val="115000"/>
              </a:lnSpc>
              <a:spcBef>
                <a:spcPts val="0"/>
              </a:spcBef>
              <a:spcAft>
                <a:spcPts val="0"/>
              </a:spcAft>
              <a:buSzPts val="1800"/>
              <a:buChar char="●"/>
            </a:pPr>
            <a:r>
              <a:rPr lang="en-GB" sz="1800"/>
              <a:t>Perfect for I/O intensive applications</a:t>
            </a:r>
            <a:endParaRPr sz="1800"/>
          </a:p>
          <a:p>
            <a:pPr indent="-342900" lvl="0" marL="457200" rtl="0" algn="l">
              <a:lnSpc>
                <a:spcPct val="115000"/>
              </a:lnSpc>
              <a:spcBef>
                <a:spcPts val="0"/>
              </a:spcBef>
              <a:spcAft>
                <a:spcPts val="0"/>
              </a:spcAft>
              <a:buSzPts val="1800"/>
              <a:buChar char="●"/>
            </a:pPr>
            <a:r>
              <a:rPr lang="en-GB" sz="1800"/>
              <a:t>Used by Netflix, Uber, LinkedIn, WhatsApp</a:t>
            </a:r>
            <a:endParaRPr sz="1800"/>
          </a:p>
        </p:txBody>
      </p:sp>
      <p:pic>
        <p:nvPicPr>
          <p:cNvPr descr="File:Node.js logo 2015.svg - Wikimedia Commons" id="91" name="Google Shape;91;p17"/>
          <p:cNvPicPr preferRelativeResize="0"/>
          <p:nvPr/>
        </p:nvPicPr>
        <p:blipFill>
          <a:blip r:embed="rId3">
            <a:alphaModFix/>
          </a:blip>
          <a:stretch>
            <a:fillRect/>
          </a:stretch>
        </p:blipFill>
        <p:spPr>
          <a:xfrm>
            <a:off x="5391275" y="445027"/>
            <a:ext cx="3241974" cy="872250"/>
          </a:xfrm>
          <a:prstGeom prst="rect">
            <a:avLst/>
          </a:prstGeom>
          <a:noFill/>
          <a:ln>
            <a:noFill/>
          </a:ln>
        </p:spPr>
      </p:pic>
      <p:sp>
        <p:nvSpPr>
          <p:cNvPr id="92" name="Google Shape;92;p17"/>
          <p:cNvSpPr txBox="1"/>
          <p:nvPr/>
        </p:nvSpPr>
        <p:spPr>
          <a:xfrm>
            <a:off x="7296875" y="4596800"/>
            <a:ext cx="16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Error Handling in Express</a:t>
            </a:r>
            <a:endParaRPr>
              <a:solidFill>
                <a:schemeClr val="dk1"/>
              </a:solidFill>
            </a:endParaRPr>
          </a:p>
        </p:txBody>
      </p:sp>
      <p:sp>
        <p:nvSpPr>
          <p:cNvPr id="464" name="Google Shape;464;p62"/>
          <p:cNvSpPr txBox="1"/>
          <p:nvPr/>
        </p:nvSpPr>
        <p:spPr>
          <a:xfrm>
            <a:off x="311700" y="1579400"/>
            <a:ext cx="44385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Centralized error handling improves debugging &amp; user experience.</a:t>
            </a:r>
            <a:br>
              <a:rPr lang="en-GB" sz="1600"/>
            </a:br>
            <a:endParaRPr sz="1600"/>
          </a:p>
          <a:p>
            <a:pPr indent="-330200" lvl="0" marL="457200" rtl="0" algn="l">
              <a:spcBef>
                <a:spcPts val="0"/>
              </a:spcBef>
              <a:spcAft>
                <a:spcPts val="0"/>
              </a:spcAft>
              <a:buSzPts val="1600"/>
              <a:buChar char="●"/>
            </a:pPr>
            <a:r>
              <a:rPr lang="en-GB" sz="1600"/>
              <a:t>Use </a:t>
            </a:r>
            <a:r>
              <a:rPr b="1" lang="en-GB" sz="1600"/>
              <a:t>middleware</a:t>
            </a:r>
            <a:r>
              <a:rPr lang="en-GB" sz="1600"/>
              <a:t> to catch and respond to errors gracefully.</a:t>
            </a:r>
            <a:endParaRPr sz="1600"/>
          </a:p>
        </p:txBody>
      </p:sp>
      <p:sp>
        <p:nvSpPr>
          <p:cNvPr id="465" name="Google Shape;465;p62"/>
          <p:cNvSpPr txBox="1"/>
          <p:nvPr/>
        </p:nvSpPr>
        <p:spPr>
          <a:xfrm>
            <a:off x="498750" y="3420100"/>
            <a:ext cx="5367600" cy="1262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app.use((err, req, res, next) =&gt; {</a:t>
            </a:r>
            <a:endParaRPr/>
          </a:p>
          <a:p>
            <a:pPr indent="0" lvl="0" marL="0" rtl="0" algn="l">
              <a:spcBef>
                <a:spcPts val="0"/>
              </a:spcBef>
              <a:spcAft>
                <a:spcPts val="0"/>
              </a:spcAft>
              <a:buNone/>
            </a:pPr>
            <a:r>
              <a:rPr lang="en-GB"/>
              <a:t>  console.error(err.stack);</a:t>
            </a:r>
            <a:endParaRPr/>
          </a:p>
          <a:p>
            <a:pPr indent="0" lvl="0" marL="0" rtl="0" algn="l">
              <a:spcBef>
                <a:spcPts val="0"/>
              </a:spcBef>
              <a:spcAft>
                <a:spcPts val="0"/>
              </a:spcAft>
              <a:buNone/>
            </a:pPr>
            <a:r>
              <a:rPr lang="en-GB"/>
              <a:t>  res.status(500).json({ message: "Something went wrong!"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pic>
        <p:nvPicPr>
          <p:cNvPr id="466" name="Google Shape;466;p62"/>
          <p:cNvPicPr preferRelativeResize="0"/>
          <p:nvPr/>
        </p:nvPicPr>
        <p:blipFill>
          <a:blip r:embed="rId3">
            <a:alphaModFix/>
          </a:blip>
          <a:stretch>
            <a:fillRect/>
          </a:stretch>
        </p:blipFill>
        <p:spPr>
          <a:xfrm>
            <a:off x="4902600" y="1170125"/>
            <a:ext cx="3734411" cy="2097575"/>
          </a:xfrm>
          <a:prstGeom prst="rect">
            <a:avLst/>
          </a:prstGeom>
          <a:noFill/>
          <a:ln>
            <a:noFill/>
          </a:ln>
        </p:spPr>
      </p:pic>
      <p:sp>
        <p:nvSpPr>
          <p:cNvPr id="467" name="Google Shape;467;p6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Real-World Example For Component</a:t>
            </a:r>
            <a:endParaRPr/>
          </a:p>
        </p:txBody>
      </p:sp>
      <p:sp>
        <p:nvSpPr>
          <p:cNvPr id="473" name="Google Shape;473;p63"/>
          <p:cNvSpPr txBox="1"/>
          <p:nvPr/>
        </p:nvSpPr>
        <p:spPr>
          <a:xfrm>
            <a:off x="424000" y="1394675"/>
            <a:ext cx="3972000" cy="190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function Button({ text, color }) {</a:t>
            </a:r>
            <a:endParaRPr/>
          </a:p>
          <a:p>
            <a:pPr indent="0" lvl="0" marL="0" rtl="0" algn="l">
              <a:spcBef>
                <a:spcPts val="0"/>
              </a:spcBef>
              <a:spcAft>
                <a:spcPts val="0"/>
              </a:spcAft>
              <a:buNone/>
            </a:pPr>
            <a:r>
              <a:rPr lang="en-GB"/>
              <a:t>  return (</a:t>
            </a:r>
            <a:endParaRPr/>
          </a:p>
          <a:p>
            <a:pPr indent="0" lvl="0" marL="0" rtl="0" algn="l">
              <a:spcBef>
                <a:spcPts val="0"/>
              </a:spcBef>
              <a:spcAft>
                <a:spcPts val="0"/>
              </a:spcAft>
              <a:buNone/>
            </a:pPr>
            <a:r>
              <a:rPr lang="en-GB"/>
              <a:t>    &lt;button style={{ backgroundColor: color }}&gt;</a:t>
            </a:r>
            <a:endParaRPr/>
          </a:p>
          <a:p>
            <a:pPr indent="0" lvl="0" marL="0" rtl="0" algn="l">
              <a:spcBef>
                <a:spcPts val="0"/>
              </a:spcBef>
              <a:spcAft>
                <a:spcPts val="0"/>
              </a:spcAft>
              <a:buNone/>
            </a:pPr>
            <a:r>
              <a:rPr lang="en-GB"/>
              <a:t>      {text}</a:t>
            </a:r>
            <a:endParaRPr/>
          </a:p>
          <a:p>
            <a:pPr indent="0" lvl="0" marL="0" rtl="0" algn="l">
              <a:spcBef>
                <a:spcPts val="0"/>
              </a:spcBef>
              <a:spcAft>
                <a:spcPts val="0"/>
              </a:spcAft>
              <a:buNone/>
            </a:pPr>
            <a:r>
              <a:rPr lang="en-GB"/>
              <a:t>    &lt;/button&gt;</a:t>
            </a:r>
            <a:endParaRPr/>
          </a:p>
          <a:p>
            <a:pPr indent="0" lvl="0" marL="0" rtl="0" algn="l">
              <a:spcBef>
                <a:spcPts val="0"/>
              </a:spcBef>
              <a:spcAft>
                <a:spcPts val="0"/>
              </a:spcAft>
              <a:buNone/>
            </a:pPr>
            <a:r>
              <a:rPr lang="en-GB"/>
              <a:t>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p:txBody>
      </p:sp>
      <p:sp>
        <p:nvSpPr>
          <p:cNvPr id="474" name="Google Shape;474;p63"/>
          <p:cNvSpPr txBox="1"/>
          <p:nvPr/>
        </p:nvSpPr>
        <p:spPr>
          <a:xfrm>
            <a:off x="424000" y="3559175"/>
            <a:ext cx="4027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&lt;Button text="Submit" color="green" /&gt;</a:t>
            </a:r>
            <a:endParaRPr/>
          </a:p>
          <a:p>
            <a:pPr indent="0" lvl="0" marL="0" rtl="0" algn="l">
              <a:spcBef>
                <a:spcPts val="0"/>
              </a:spcBef>
              <a:spcAft>
                <a:spcPts val="0"/>
              </a:spcAft>
              <a:buNone/>
            </a:pPr>
            <a:r>
              <a:rPr lang="en-GB"/>
              <a:t>&lt;Button text="Cancel" color="red" /&gt;</a:t>
            </a:r>
            <a:endParaRPr/>
          </a:p>
          <a:p>
            <a:pPr indent="0" lvl="0" marL="0" rtl="0" algn="l">
              <a:spcBef>
                <a:spcPts val="0"/>
              </a:spcBef>
              <a:spcAft>
                <a:spcPts val="0"/>
              </a:spcAft>
              <a:buNone/>
            </a:pPr>
            <a:r>
              <a:t/>
            </a:r>
            <a:endParaRPr/>
          </a:p>
        </p:txBody>
      </p:sp>
      <p:pic>
        <p:nvPicPr>
          <p:cNvPr descr="a cartoon rabbit is holding a book and pointing at a board (provided by Tenor)" id="475" name="Google Shape;475;p63"/>
          <p:cNvPicPr preferRelativeResize="0"/>
          <p:nvPr/>
        </p:nvPicPr>
        <p:blipFill>
          <a:blip r:embed="rId3">
            <a:alphaModFix/>
          </a:blip>
          <a:stretch>
            <a:fillRect/>
          </a:stretch>
        </p:blipFill>
        <p:spPr>
          <a:xfrm>
            <a:off x="5067325" y="1621400"/>
            <a:ext cx="2957575" cy="2389050"/>
          </a:xfrm>
          <a:prstGeom prst="rect">
            <a:avLst/>
          </a:prstGeom>
          <a:noFill/>
          <a:ln>
            <a:noFill/>
          </a:ln>
        </p:spPr>
      </p:pic>
      <p:sp>
        <p:nvSpPr>
          <p:cNvPr id="476" name="Google Shape;476;p6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What is MongoDB</a:t>
            </a:r>
            <a:endParaRPr>
              <a:solidFill>
                <a:srgbClr val="188038"/>
              </a:solidFill>
            </a:endParaRPr>
          </a:p>
        </p:txBody>
      </p:sp>
      <p:pic>
        <p:nvPicPr>
          <p:cNvPr id="482" name="Google Shape;482;p64"/>
          <p:cNvPicPr preferRelativeResize="0"/>
          <p:nvPr/>
        </p:nvPicPr>
        <p:blipFill>
          <a:blip r:embed="rId3">
            <a:alphaModFix/>
          </a:blip>
          <a:stretch>
            <a:fillRect/>
          </a:stretch>
        </p:blipFill>
        <p:spPr>
          <a:xfrm>
            <a:off x="6781800" y="154125"/>
            <a:ext cx="2127726" cy="1280976"/>
          </a:xfrm>
          <a:prstGeom prst="rect">
            <a:avLst/>
          </a:prstGeom>
          <a:noFill/>
          <a:ln>
            <a:noFill/>
          </a:ln>
        </p:spPr>
      </p:pic>
      <p:sp>
        <p:nvSpPr>
          <p:cNvPr id="483" name="Google Shape;483;p64"/>
          <p:cNvSpPr txBox="1"/>
          <p:nvPr/>
        </p:nvSpPr>
        <p:spPr>
          <a:xfrm>
            <a:off x="546100" y="1181100"/>
            <a:ext cx="631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GB"/>
              <a:t>MongoDB</a:t>
            </a:r>
            <a:r>
              <a:rPr lang="en-GB"/>
              <a:t> is a </a:t>
            </a:r>
            <a:r>
              <a:rPr b="1" lang="en-GB"/>
              <a:t>NoSQL database</a:t>
            </a:r>
            <a:r>
              <a:rPr lang="en-GB"/>
              <a:t> — stores data in flexible, JSON-like </a:t>
            </a:r>
            <a:r>
              <a:rPr b="1" lang="en-GB"/>
              <a:t>documents</a:t>
            </a:r>
            <a:r>
              <a:rPr lang="en-GB"/>
              <a:t> instead of tables.</a:t>
            </a:r>
            <a:br>
              <a:rPr lang="en-GB"/>
            </a:br>
            <a:endParaRPr/>
          </a:p>
          <a:p>
            <a:pPr indent="-317500" lvl="0" marL="457200" rtl="0" algn="l">
              <a:spcBef>
                <a:spcPts val="0"/>
              </a:spcBef>
              <a:spcAft>
                <a:spcPts val="0"/>
              </a:spcAft>
              <a:buSzPts val="1400"/>
              <a:buChar char="●"/>
            </a:pPr>
            <a:r>
              <a:rPr lang="en-GB"/>
              <a:t>Great for Node.js apps because both use JavaScript objects.</a:t>
            </a:r>
            <a:br>
              <a:rPr lang="en-GB"/>
            </a:br>
            <a:endParaRPr/>
          </a:p>
          <a:p>
            <a:pPr indent="-317500" lvl="0" marL="457200" rtl="0" algn="l">
              <a:spcBef>
                <a:spcPts val="0"/>
              </a:spcBef>
              <a:spcAft>
                <a:spcPts val="0"/>
              </a:spcAft>
              <a:buSzPts val="1400"/>
              <a:buChar char="●"/>
            </a:pPr>
            <a:r>
              <a:rPr lang="en-GB"/>
              <a:t>Each record is a </a:t>
            </a:r>
            <a:r>
              <a:rPr b="1" lang="en-GB"/>
              <a:t>document</a:t>
            </a:r>
            <a:r>
              <a:rPr lang="en-GB"/>
              <a:t> inside a </a:t>
            </a:r>
            <a:r>
              <a:rPr b="1" lang="en-GB"/>
              <a:t>collection</a:t>
            </a:r>
            <a:r>
              <a:rPr lang="en-GB"/>
              <a:t> (similar to rows inside a table).</a:t>
            </a:r>
            <a:endParaRPr/>
          </a:p>
        </p:txBody>
      </p:sp>
      <p:sp>
        <p:nvSpPr>
          <p:cNvPr id="484" name="Google Shape;484;p64"/>
          <p:cNvSpPr txBox="1"/>
          <p:nvPr/>
        </p:nvSpPr>
        <p:spPr>
          <a:xfrm>
            <a:off x="876300" y="3136900"/>
            <a:ext cx="3000000" cy="1262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a:t>
            </a:r>
            <a:endParaRPr/>
          </a:p>
          <a:p>
            <a:pPr indent="0" lvl="0" marL="0" rtl="0" algn="l">
              <a:spcBef>
                <a:spcPts val="0"/>
              </a:spcBef>
              <a:spcAft>
                <a:spcPts val="0"/>
              </a:spcAft>
              <a:buNone/>
            </a:pPr>
            <a:r>
              <a:rPr lang="en-GB"/>
              <a:t>  "name": "Manu",</a:t>
            </a:r>
            <a:endParaRPr/>
          </a:p>
          <a:p>
            <a:pPr indent="0" lvl="0" marL="0" rtl="0" algn="l">
              <a:spcBef>
                <a:spcPts val="0"/>
              </a:spcBef>
              <a:spcAft>
                <a:spcPts val="0"/>
              </a:spcAft>
              <a:buNone/>
            </a:pPr>
            <a:r>
              <a:rPr lang="en-GB"/>
              <a:t>  "age": 20,</a:t>
            </a:r>
            <a:endParaRPr/>
          </a:p>
          <a:p>
            <a:pPr indent="0" lvl="0" marL="0" rtl="0" algn="l">
              <a:spcBef>
                <a:spcPts val="0"/>
              </a:spcBef>
              <a:spcAft>
                <a:spcPts val="0"/>
              </a:spcAft>
              <a:buNone/>
            </a:pPr>
            <a:r>
              <a:rPr lang="en-GB"/>
              <a:t>  "course": "AI &amp; DS"</a:t>
            </a:r>
            <a:endParaRPr/>
          </a:p>
          <a:p>
            <a:pPr indent="0" lvl="0" marL="0" rtl="0" algn="l">
              <a:spcBef>
                <a:spcPts val="0"/>
              </a:spcBef>
              <a:spcAft>
                <a:spcPts val="0"/>
              </a:spcAft>
              <a:buNone/>
            </a:pPr>
            <a:r>
              <a:rPr lang="en-GB"/>
              <a:t>}</a:t>
            </a:r>
            <a:endParaRPr/>
          </a:p>
        </p:txBody>
      </p:sp>
      <p:sp>
        <p:nvSpPr>
          <p:cNvPr id="485" name="Google Shape;485;p6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88038"/>
                </a:solidFill>
              </a:rPr>
              <a:t>Connecting with Mongoose</a:t>
            </a:r>
            <a:endParaRPr>
              <a:solidFill>
                <a:srgbClr val="188038"/>
              </a:solidFill>
            </a:endParaRPr>
          </a:p>
        </p:txBody>
      </p:sp>
      <p:sp>
        <p:nvSpPr>
          <p:cNvPr id="491" name="Google Shape;491;p65"/>
          <p:cNvSpPr txBox="1"/>
          <p:nvPr/>
        </p:nvSpPr>
        <p:spPr>
          <a:xfrm>
            <a:off x="4572000" y="1132025"/>
            <a:ext cx="4292400" cy="116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Mongoose</a:t>
            </a:r>
            <a:r>
              <a:rPr lang="en-GB" sz="1600"/>
              <a:t> is an ODM (Object Data Modeling) library for MongoDB.</a:t>
            </a:r>
            <a:endParaRPr sz="1600"/>
          </a:p>
          <a:p>
            <a:pPr indent="0" lvl="0" marL="0" rtl="0" algn="l">
              <a:spcBef>
                <a:spcPts val="0"/>
              </a:spcBef>
              <a:spcAft>
                <a:spcPts val="0"/>
              </a:spcAft>
              <a:buNone/>
            </a:pPr>
            <a:r>
              <a:rPr lang="en-GB" sz="1600"/>
              <a:t>It helps define </a:t>
            </a:r>
            <a:r>
              <a:rPr b="1" lang="en-GB" sz="1600"/>
              <a:t>schemas</a:t>
            </a:r>
            <a:r>
              <a:rPr lang="en-GB" sz="1600"/>
              <a:t> and interact with the database easily.</a:t>
            </a:r>
            <a:endParaRPr sz="1600"/>
          </a:p>
        </p:txBody>
      </p:sp>
      <p:sp>
        <p:nvSpPr>
          <p:cNvPr id="492" name="Google Shape;492;p65"/>
          <p:cNvSpPr txBox="1"/>
          <p:nvPr/>
        </p:nvSpPr>
        <p:spPr>
          <a:xfrm>
            <a:off x="311700" y="1017725"/>
            <a:ext cx="50418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const mongoose = require('mongoose');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Connect to MongoDB</a:t>
            </a:r>
            <a:endParaRPr sz="1000"/>
          </a:p>
          <a:p>
            <a:pPr indent="0" lvl="0" marL="0" rtl="0" algn="l">
              <a:spcBef>
                <a:spcPts val="0"/>
              </a:spcBef>
              <a:spcAft>
                <a:spcPts val="0"/>
              </a:spcAft>
              <a:buNone/>
            </a:pPr>
            <a:r>
              <a:rPr lang="en-GB" sz="1000"/>
              <a:t>mongoose.connect('mongodb://localhost:27017/studentDB')</a:t>
            </a:r>
            <a:endParaRPr sz="1000"/>
          </a:p>
          <a:p>
            <a:pPr indent="0" lvl="0" marL="0" rtl="0" algn="l">
              <a:spcBef>
                <a:spcPts val="0"/>
              </a:spcBef>
              <a:spcAft>
                <a:spcPts val="0"/>
              </a:spcAft>
              <a:buNone/>
            </a:pPr>
            <a:r>
              <a:rPr lang="en-GB" sz="1000"/>
              <a:t>  .then(() =&gt; console.log('Connected to MongoDB'))</a:t>
            </a:r>
            <a:endParaRPr sz="1000"/>
          </a:p>
          <a:p>
            <a:pPr indent="0" lvl="0" marL="0" rtl="0" algn="l">
              <a:spcBef>
                <a:spcPts val="0"/>
              </a:spcBef>
              <a:spcAft>
                <a:spcPts val="0"/>
              </a:spcAft>
              <a:buNone/>
            </a:pPr>
            <a:r>
              <a:rPr lang="en-GB" sz="1000"/>
              <a:t>  .catch(err =&gt; console.error(err));</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Create Schema</a:t>
            </a:r>
            <a:endParaRPr sz="1000"/>
          </a:p>
          <a:p>
            <a:pPr indent="0" lvl="0" marL="0" rtl="0" algn="l">
              <a:spcBef>
                <a:spcPts val="0"/>
              </a:spcBef>
              <a:spcAft>
                <a:spcPts val="0"/>
              </a:spcAft>
              <a:buNone/>
            </a:pPr>
            <a:r>
              <a:rPr lang="en-GB" sz="1000"/>
              <a:t>const studentSchema = new mongoose.Schema({</a:t>
            </a:r>
            <a:endParaRPr sz="1000"/>
          </a:p>
          <a:p>
            <a:pPr indent="0" lvl="0" marL="0" rtl="0" algn="l">
              <a:spcBef>
                <a:spcPts val="0"/>
              </a:spcBef>
              <a:spcAft>
                <a:spcPts val="0"/>
              </a:spcAft>
              <a:buNone/>
            </a:pPr>
            <a:r>
              <a:rPr lang="en-GB" sz="1000"/>
              <a:t>  name: String,</a:t>
            </a:r>
            <a:endParaRPr sz="1000"/>
          </a:p>
          <a:p>
            <a:pPr indent="0" lvl="0" marL="0" rtl="0" algn="l">
              <a:spcBef>
                <a:spcPts val="0"/>
              </a:spcBef>
              <a:spcAft>
                <a:spcPts val="0"/>
              </a:spcAft>
              <a:buNone/>
            </a:pPr>
            <a:r>
              <a:rPr lang="en-GB" sz="1000"/>
              <a:t>  age: Number,</a:t>
            </a:r>
            <a:endParaRPr sz="1000"/>
          </a:p>
          <a:p>
            <a:pPr indent="0" lvl="0" marL="0" rtl="0" algn="l">
              <a:spcBef>
                <a:spcPts val="0"/>
              </a:spcBef>
              <a:spcAft>
                <a:spcPts val="0"/>
              </a:spcAft>
              <a:buNone/>
            </a:pPr>
            <a:r>
              <a:rPr lang="en-GB" sz="1000"/>
              <a:t>  course: String</a:t>
            </a:r>
            <a:endParaRPr sz="1000"/>
          </a:p>
          <a:p>
            <a:pPr indent="0" lvl="0" marL="0" rtl="0" algn="l">
              <a:spcBef>
                <a:spcPts val="0"/>
              </a:spcBef>
              <a:spcAft>
                <a:spcPts val="0"/>
              </a:spcAft>
              <a:buNone/>
            </a:pPr>
            <a:r>
              <a:rPr lang="en-GB"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Create Model</a:t>
            </a:r>
            <a:endParaRPr sz="1000"/>
          </a:p>
          <a:p>
            <a:pPr indent="0" lvl="0" marL="0" rtl="0" algn="l">
              <a:spcBef>
                <a:spcPts val="0"/>
              </a:spcBef>
              <a:spcAft>
                <a:spcPts val="0"/>
              </a:spcAft>
              <a:buNone/>
            </a:pPr>
            <a:r>
              <a:rPr lang="en-GB" sz="1000"/>
              <a:t>const Student = mongoose.model('Student', studentSchema);</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Insert Data</a:t>
            </a:r>
            <a:endParaRPr sz="1000"/>
          </a:p>
          <a:p>
            <a:pPr indent="0" lvl="0" marL="0" rtl="0" algn="l">
              <a:spcBef>
                <a:spcPts val="0"/>
              </a:spcBef>
              <a:spcAft>
                <a:spcPts val="0"/>
              </a:spcAft>
              <a:buNone/>
            </a:pPr>
            <a:r>
              <a:rPr lang="en-GB" sz="1000"/>
              <a:t>const newStudent = new Student({ name: 'Manu', age: 20, course: 'AI &amp; DS' });</a:t>
            </a:r>
            <a:endParaRPr sz="1000"/>
          </a:p>
          <a:p>
            <a:pPr indent="0" lvl="0" marL="0" rtl="0" algn="l">
              <a:spcBef>
                <a:spcPts val="0"/>
              </a:spcBef>
              <a:spcAft>
                <a:spcPts val="0"/>
              </a:spcAft>
              <a:buNone/>
            </a:pPr>
            <a:r>
              <a:rPr lang="en-GB" sz="1000"/>
              <a:t>newStudent.save().then(() =&gt; console.log('Student saved'));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GB" sz="1000"/>
              <a:t>// View Data</a:t>
            </a:r>
            <a:endParaRPr sz="1000"/>
          </a:p>
          <a:p>
            <a:pPr indent="0" lvl="0" marL="0" rtl="0" algn="l">
              <a:spcBef>
                <a:spcPts val="0"/>
              </a:spcBef>
              <a:spcAft>
                <a:spcPts val="0"/>
              </a:spcAft>
              <a:buNone/>
            </a:pPr>
            <a:r>
              <a:rPr lang="en-GB" sz="1000"/>
              <a:t>Student.find().then(data =&gt; console.log(data));</a:t>
            </a:r>
            <a:endParaRPr sz="1000"/>
          </a:p>
          <a:p>
            <a:pPr indent="0" lvl="0" marL="0" rtl="0" algn="l">
              <a:spcBef>
                <a:spcPts val="0"/>
              </a:spcBef>
              <a:spcAft>
                <a:spcPts val="0"/>
              </a:spcAft>
              <a:buNone/>
            </a:pPr>
            <a:r>
              <a:t/>
            </a:r>
            <a:endParaRPr sz="1200"/>
          </a:p>
        </p:txBody>
      </p:sp>
      <p:sp>
        <p:nvSpPr>
          <p:cNvPr id="493" name="Google Shape;493;p65"/>
          <p:cNvSpPr txBox="1"/>
          <p:nvPr/>
        </p:nvSpPr>
        <p:spPr>
          <a:xfrm>
            <a:off x="5218200" y="2514600"/>
            <a:ext cx="3000000" cy="226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t>Explanation:</a:t>
            </a:r>
            <a:endParaRPr b="1" sz="1100"/>
          </a:p>
          <a:p>
            <a:pPr indent="-298450" lvl="0" marL="457200" rtl="0" algn="l">
              <a:lnSpc>
                <a:spcPct val="115000"/>
              </a:lnSpc>
              <a:spcBef>
                <a:spcPts val="1200"/>
              </a:spcBef>
              <a:spcAft>
                <a:spcPts val="0"/>
              </a:spcAft>
              <a:buSzPts val="1100"/>
              <a:buChar char="●"/>
            </a:pPr>
            <a:r>
              <a:rPr lang="en-GB" sz="1100">
                <a:solidFill>
                  <a:srgbClr val="188038"/>
                </a:solidFill>
                <a:latin typeface="Roboto Mono"/>
                <a:ea typeface="Roboto Mono"/>
                <a:cs typeface="Roboto Mono"/>
                <a:sym typeface="Roboto Mono"/>
              </a:rPr>
              <a:t>mongoose.connect()</a:t>
            </a:r>
            <a:r>
              <a:rPr lang="en-GB" sz="1100"/>
              <a:t> → connects to the database.</a:t>
            </a:r>
            <a:endParaRPr sz="1100"/>
          </a:p>
          <a:p>
            <a:pPr indent="-298450" lvl="0" marL="457200" rtl="0" algn="l">
              <a:lnSpc>
                <a:spcPct val="115000"/>
              </a:lnSpc>
              <a:spcBef>
                <a:spcPts val="0"/>
              </a:spcBef>
              <a:spcAft>
                <a:spcPts val="0"/>
              </a:spcAft>
              <a:buSzPts val="1100"/>
              <a:buChar char="●"/>
            </a:pPr>
            <a:r>
              <a:rPr lang="en-GB" sz="1100">
                <a:solidFill>
                  <a:srgbClr val="188038"/>
                </a:solidFill>
                <a:latin typeface="Roboto Mono"/>
                <a:ea typeface="Roboto Mono"/>
                <a:cs typeface="Roboto Mono"/>
                <a:sym typeface="Roboto Mono"/>
              </a:rPr>
              <a:t>Schema</a:t>
            </a:r>
            <a:r>
              <a:rPr lang="en-GB" sz="1100"/>
              <a:t> → defines structure for documents.</a:t>
            </a:r>
            <a:endParaRPr sz="1100"/>
          </a:p>
          <a:p>
            <a:pPr indent="-298450" lvl="0" marL="457200" rtl="0" algn="l">
              <a:lnSpc>
                <a:spcPct val="115000"/>
              </a:lnSpc>
              <a:spcBef>
                <a:spcPts val="0"/>
              </a:spcBef>
              <a:spcAft>
                <a:spcPts val="0"/>
              </a:spcAft>
              <a:buSzPts val="1100"/>
              <a:buChar char="●"/>
            </a:pPr>
            <a:r>
              <a:rPr lang="en-GB" sz="1100">
                <a:solidFill>
                  <a:srgbClr val="188038"/>
                </a:solidFill>
                <a:latin typeface="Roboto Mono"/>
                <a:ea typeface="Roboto Mono"/>
                <a:cs typeface="Roboto Mono"/>
                <a:sym typeface="Roboto Mono"/>
              </a:rPr>
              <a:t>Model</a:t>
            </a:r>
            <a:r>
              <a:rPr lang="en-GB" sz="1100"/>
              <a:t> → interface for CRUD operations.</a:t>
            </a:r>
            <a:endParaRPr sz="1100"/>
          </a:p>
          <a:p>
            <a:pPr indent="-298450" lvl="0" marL="457200" rtl="0" algn="l">
              <a:lnSpc>
                <a:spcPct val="115000"/>
              </a:lnSpc>
              <a:spcBef>
                <a:spcPts val="0"/>
              </a:spcBef>
              <a:spcAft>
                <a:spcPts val="0"/>
              </a:spcAft>
              <a:buSzPts val="1100"/>
              <a:buChar char="●"/>
            </a:pPr>
            <a:r>
              <a:rPr lang="en-GB" sz="1100">
                <a:solidFill>
                  <a:srgbClr val="188038"/>
                </a:solidFill>
                <a:latin typeface="Roboto Mono"/>
                <a:ea typeface="Roboto Mono"/>
                <a:cs typeface="Roboto Mono"/>
                <a:sym typeface="Roboto Mono"/>
              </a:rPr>
              <a:t>save()</a:t>
            </a:r>
            <a:r>
              <a:rPr lang="en-GB" sz="1100"/>
              <a:t> → inserts data.</a:t>
            </a:r>
            <a:endParaRPr sz="1100"/>
          </a:p>
          <a:p>
            <a:pPr indent="-298450" lvl="0" marL="457200" rtl="0" algn="l">
              <a:lnSpc>
                <a:spcPct val="115000"/>
              </a:lnSpc>
              <a:spcBef>
                <a:spcPts val="0"/>
              </a:spcBef>
              <a:spcAft>
                <a:spcPts val="0"/>
              </a:spcAft>
              <a:buSzPts val="1100"/>
              <a:buChar char="●"/>
            </a:pPr>
            <a:r>
              <a:rPr lang="en-GB" sz="1100">
                <a:solidFill>
                  <a:srgbClr val="188038"/>
                </a:solidFill>
                <a:latin typeface="Roboto Mono"/>
                <a:ea typeface="Roboto Mono"/>
                <a:cs typeface="Roboto Mono"/>
                <a:sym typeface="Roboto Mono"/>
              </a:rPr>
              <a:t>find()</a:t>
            </a:r>
            <a:r>
              <a:rPr lang="en-GB" sz="1100"/>
              <a:t> → retrieves data.</a:t>
            </a:r>
            <a:br>
              <a:rPr lang="en-GB" sz="1100"/>
            </a:br>
            <a:endParaRPr sz="1100"/>
          </a:p>
        </p:txBody>
      </p:sp>
      <p:sp>
        <p:nvSpPr>
          <p:cNvPr id="494" name="Google Shape;494;p65"/>
          <p:cNvSpPr txBox="1"/>
          <p:nvPr/>
        </p:nvSpPr>
        <p:spPr>
          <a:xfrm>
            <a:off x="7391700" y="4743300"/>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Authentication vs Authorization</a:t>
            </a:r>
            <a:endParaRPr>
              <a:solidFill>
                <a:srgbClr val="FF9900"/>
              </a:solidFill>
            </a:endParaRPr>
          </a:p>
        </p:txBody>
      </p:sp>
      <p:graphicFrame>
        <p:nvGraphicFramePr>
          <p:cNvPr id="500" name="Google Shape;500;p66"/>
          <p:cNvGraphicFramePr/>
          <p:nvPr/>
        </p:nvGraphicFramePr>
        <p:xfrm>
          <a:off x="533400" y="1301750"/>
          <a:ext cx="3000000" cy="3000000"/>
        </p:xfrm>
        <a:graphic>
          <a:graphicData uri="http://schemas.openxmlformats.org/drawingml/2006/table">
            <a:tbl>
              <a:tblPr>
                <a:noFill/>
                <a:tableStyleId>{3C8D4180-8961-41C9-94F8-8CA50F219DAD}</a:tableStyleId>
              </a:tblPr>
              <a:tblGrid>
                <a:gridCol w="3829050"/>
                <a:gridCol w="3829050"/>
              </a:tblGrid>
              <a:tr h="553900">
                <a:tc>
                  <a:txBody>
                    <a:bodyPr/>
                    <a:lstStyle/>
                    <a:p>
                      <a:pPr indent="0" lvl="0" marL="0" rtl="0" algn="ctr">
                        <a:lnSpc>
                          <a:spcPct val="115000"/>
                        </a:lnSpc>
                        <a:spcBef>
                          <a:spcPts val="0"/>
                        </a:spcBef>
                        <a:spcAft>
                          <a:spcPts val="0"/>
                        </a:spcAft>
                        <a:buNone/>
                      </a:pPr>
                      <a:r>
                        <a:rPr b="1" lang="en-GB"/>
                        <a:t>Concept</a:t>
                      </a:r>
                      <a:endParaRPr b="1"/>
                    </a:p>
                  </a:txBody>
                  <a:tcPr marT="91425" marB="91425" marR="91425" marL="91425"/>
                </a:tc>
                <a:tc>
                  <a:txBody>
                    <a:bodyPr/>
                    <a:lstStyle/>
                    <a:p>
                      <a:pPr indent="0" lvl="0" marL="0" rtl="0" algn="ctr">
                        <a:lnSpc>
                          <a:spcPct val="115000"/>
                        </a:lnSpc>
                        <a:spcBef>
                          <a:spcPts val="0"/>
                        </a:spcBef>
                        <a:spcAft>
                          <a:spcPts val="0"/>
                        </a:spcAft>
                        <a:buNone/>
                      </a:pPr>
                      <a:r>
                        <a:rPr b="1" lang="en-GB"/>
                        <a:t>Meaning</a:t>
                      </a:r>
                      <a:endParaRPr b="1"/>
                    </a:p>
                  </a:txBody>
                  <a:tcPr marT="91425" marB="91425" marR="91425" marL="91425"/>
                </a:tc>
              </a:tr>
              <a:tr h="553900">
                <a:tc>
                  <a:txBody>
                    <a:bodyPr/>
                    <a:lstStyle/>
                    <a:p>
                      <a:pPr indent="0" lvl="0" marL="0" rtl="0" algn="l">
                        <a:spcBef>
                          <a:spcPts val="0"/>
                        </a:spcBef>
                        <a:spcAft>
                          <a:spcPts val="0"/>
                        </a:spcAft>
                        <a:buNone/>
                      </a:pPr>
                      <a:r>
                        <a:rPr b="1" lang="en-GB"/>
                        <a:t>Authentication</a:t>
                      </a:r>
                      <a:endParaRPr b="1"/>
                    </a:p>
                  </a:txBody>
                  <a:tcPr marT="91425" marB="91425" marR="91425" marL="91425"/>
                </a:tc>
                <a:tc>
                  <a:txBody>
                    <a:bodyPr/>
                    <a:lstStyle/>
                    <a:p>
                      <a:pPr indent="0" lvl="0" marL="0" rtl="0" algn="l">
                        <a:spcBef>
                          <a:spcPts val="0"/>
                        </a:spcBef>
                        <a:spcAft>
                          <a:spcPts val="0"/>
                        </a:spcAft>
                        <a:buNone/>
                      </a:pPr>
                      <a:r>
                        <a:rPr lang="en-GB"/>
                        <a:t>Verifies </a:t>
                      </a:r>
                      <a:r>
                        <a:rPr i="1" lang="en-GB"/>
                        <a:t>who</a:t>
                      </a:r>
                      <a:r>
                        <a:rPr lang="en-GB"/>
                        <a:t> the user is</a:t>
                      </a:r>
                      <a:endParaRPr/>
                    </a:p>
                  </a:txBody>
                  <a:tcPr marT="91425" marB="91425" marR="91425" marL="91425"/>
                </a:tc>
              </a:tr>
              <a:tr h="553900">
                <a:tc>
                  <a:txBody>
                    <a:bodyPr/>
                    <a:lstStyle/>
                    <a:p>
                      <a:pPr indent="0" lvl="0" marL="0" rtl="0" algn="l">
                        <a:spcBef>
                          <a:spcPts val="0"/>
                        </a:spcBef>
                        <a:spcAft>
                          <a:spcPts val="0"/>
                        </a:spcAft>
                        <a:buNone/>
                      </a:pPr>
                      <a:r>
                        <a:rPr b="1" lang="en-GB"/>
                        <a:t>Authorization</a:t>
                      </a:r>
                      <a:endParaRPr b="1"/>
                    </a:p>
                  </a:txBody>
                  <a:tcPr marT="91425" marB="91425" marR="91425" marL="91425"/>
                </a:tc>
                <a:tc>
                  <a:txBody>
                    <a:bodyPr/>
                    <a:lstStyle/>
                    <a:p>
                      <a:pPr indent="0" lvl="0" marL="0" rtl="0" algn="l">
                        <a:spcBef>
                          <a:spcPts val="0"/>
                        </a:spcBef>
                        <a:spcAft>
                          <a:spcPts val="0"/>
                        </a:spcAft>
                        <a:buNone/>
                      </a:pPr>
                      <a:r>
                        <a:rPr lang="en-GB"/>
                        <a:t>Defines </a:t>
                      </a:r>
                      <a:r>
                        <a:rPr i="1" lang="en-GB"/>
                        <a:t>what</a:t>
                      </a:r>
                      <a:r>
                        <a:rPr lang="en-GB"/>
                        <a:t> they can access</a:t>
                      </a:r>
                      <a:endParaRPr/>
                    </a:p>
                  </a:txBody>
                  <a:tcPr marT="91425" marB="91425" marR="91425" marL="91425"/>
                </a:tc>
              </a:tr>
            </a:tbl>
          </a:graphicData>
        </a:graphic>
      </p:graphicFrame>
      <p:sp>
        <p:nvSpPr>
          <p:cNvPr id="501" name="Google Shape;501;p66"/>
          <p:cNvSpPr txBox="1"/>
          <p:nvPr/>
        </p:nvSpPr>
        <p:spPr>
          <a:xfrm>
            <a:off x="457200" y="3441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Both are key for secure APIs.</a:t>
            </a:r>
            <a:endParaRPr b="1"/>
          </a:p>
        </p:txBody>
      </p:sp>
      <p:pic>
        <p:nvPicPr>
          <p:cNvPr id="502" name="Google Shape;502;p66"/>
          <p:cNvPicPr preferRelativeResize="0"/>
          <p:nvPr/>
        </p:nvPicPr>
        <p:blipFill>
          <a:blip r:embed="rId3">
            <a:alphaModFix/>
          </a:blip>
          <a:stretch>
            <a:fillRect/>
          </a:stretch>
        </p:blipFill>
        <p:spPr>
          <a:xfrm>
            <a:off x="4447800" y="3039650"/>
            <a:ext cx="2868438" cy="1875250"/>
          </a:xfrm>
          <a:prstGeom prst="rect">
            <a:avLst/>
          </a:prstGeom>
          <a:noFill/>
          <a:ln>
            <a:noFill/>
          </a:ln>
        </p:spPr>
      </p:pic>
      <p:sp>
        <p:nvSpPr>
          <p:cNvPr id="503" name="Google Shape;503;p66"/>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JWT Authentication &amp; Security</a:t>
            </a:r>
            <a:endParaRPr>
              <a:solidFill>
                <a:srgbClr val="FF9900"/>
              </a:solidFill>
            </a:endParaRPr>
          </a:p>
        </p:txBody>
      </p:sp>
      <p:sp>
        <p:nvSpPr>
          <p:cNvPr id="509" name="Google Shape;509;p67"/>
          <p:cNvSpPr txBox="1"/>
          <p:nvPr/>
        </p:nvSpPr>
        <p:spPr>
          <a:xfrm>
            <a:off x="469900" y="1320800"/>
            <a:ext cx="44451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b="1" lang="en-GB" sz="1500"/>
              <a:t>JWT (JSON Web Token):</a:t>
            </a:r>
            <a:r>
              <a:rPr lang="en-GB" sz="1500"/>
              <a:t> Encodes user info after login</a:t>
            </a:r>
            <a:br>
              <a:rPr lang="en-GB" sz="1500"/>
            </a:br>
            <a:endParaRPr sz="1500"/>
          </a:p>
          <a:p>
            <a:pPr indent="-323850" lvl="0" marL="457200" rtl="0" algn="l">
              <a:spcBef>
                <a:spcPts val="0"/>
              </a:spcBef>
              <a:spcAft>
                <a:spcPts val="0"/>
              </a:spcAft>
              <a:buSzPts val="1500"/>
              <a:buChar char="●"/>
            </a:pPr>
            <a:r>
              <a:rPr lang="en-GB" sz="1500"/>
              <a:t>Sent in headers for protected routes</a:t>
            </a:r>
            <a:endParaRPr sz="1500"/>
          </a:p>
        </p:txBody>
      </p:sp>
      <p:pic>
        <p:nvPicPr>
          <p:cNvPr id="510" name="Google Shape;510;p67"/>
          <p:cNvPicPr preferRelativeResize="0"/>
          <p:nvPr/>
        </p:nvPicPr>
        <p:blipFill>
          <a:blip r:embed="rId3">
            <a:alphaModFix/>
          </a:blip>
          <a:stretch>
            <a:fillRect/>
          </a:stretch>
        </p:blipFill>
        <p:spPr>
          <a:xfrm>
            <a:off x="5410200" y="1143550"/>
            <a:ext cx="2842200" cy="1428200"/>
          </a:xfrm>
          <a:prstGeom prst="rect">
            <a:avLst/>
          </a:prstGeom>
          <a:noFill/>
          <a:ln>
            <a:noFill/>
          </a:ln>
        </p:spPr>
      </p:pic>
      <p:sp>
        <p:nvSpPr>
          <p:cNvPr id="511" name="Google Shape;511;p67"/>
          <p:cNvSpPr txBox="1"/>
          <p:nvPr/>
        </p:nvSpPr>
        <p:spPr>
          <a:xfrm>
            <a:off x="698500" y="2732075"/>
            <a:ext cx="30000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const token = jwt.sign({ id: user._id }, 'secretkey');</a:t>
            </a:r>
            <a:endParaRPr/>
          </a:p>
          <a:p>
            <a:pPr indent="0" lvl="0" marL="0" rtl="0" algn="l">
              <a:spcBef>
                <a:spcPts val="0"/>
              </a:spcBef>
              <a:spcAft>
                <a:spcPts val="0"/>
              </a:spcAft>
              <a:buNone/>
            </a:pPr>
            <a:r>
              <a:t/>
            </a:r>
            <a:endParaRPr/>
          </a:p>
        </p:txBody>
      </p:sp>
      <p:sp>
        <p:nvSpPr>
          <p:cNvPr id="512" name="Google Shape;512;p67"/>
          <p:cNvSpPr txBox="1"/>
          <p:nvPr/>
        </p:nvSpPr>
        <p:spPr>
          <a:xfrm>
            <a:off x="698500" y="3797300"/>
            <a:ext cx="30000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jwt.verify(token, 'secretkey', (err, decoded) =&gt; { ... });</a:t>
            </a:r>
            <a:endParaRPr/>
          </a:p>
          <a:p>
            <a:pPr indent="0" lvl="0" marL="0" rtl="0" algn="l">
              <a:spcBef>
                <a:spcPts val="0"/>
              </a:spcBef>
              <a:spcAft>
                <a:spcPts val="0"/>
              </a:spcAft>
              <a:buNone/>
            </a:pPr>
            <a:r>
              <a:t/>
            </a:r>
            <a:endParaRPr/>
          </a:p>
        </p:txBody>
      </p:sp>
      <p:sp>
        <p:nvSpPr>
          <p:cNvPr id="513" name="Google Shape;513;p67"/>
          <p:cNvSpPr txBox="1"/>
          <p:nvPr/>
        </p:nvSpPr>
        <p:spPr>
          <a:xfrm>
            <a:off x="4749800" y="3002375"/>
            <a:ext cx="30000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t>Security Best Practices:</a:t>
            </a:r>
            <a:endParaRPr b="1" sz="1300"/>
          </a:p>
          <a:p>
            <a:pPr indent="-311150" lvl="0" marL="457200" rtl="0" algn="l">
              <a:lnSpc>
                <a:spcPct val="115000"/>
              </a:lnSpc>
              <a:spcBef>
                <a:spcPts val="1200"/>
              </a:spcBef>
              <a:spcAft>
                <a:spcPts val="0"/>
              </a:spcAft>
              <a:buSzPts val="1300"/>
              <a:buChar char="●"/>
            </a:pPr>
            <a:r>
              <a:rPr lang="en-GB" sz="1300"/>
              <a:t>Never store secrets in code </a:t>
            </a:r>
            <a:endParaRPr sz="1300"/>
          </a:p>
          <a:p>
            <a:pPr indent="-311150" lvl="0" marL="457200" rtl="0" algn="l">
              <a:lnSpc>
                <a:spcPct val="115000"/>
              </a:lnSpc>
              <a:spcBef>
                <a:spcPts val="0"/>
              </a:spcBef>
              <a:spcAft>
                <a:spcPts val="0"/>
              </a:spcAft>
              <a:buSzPts val="1300"/>
              <a:buChar char="●"/>
            </a:pPr>
            <a:r>
              <a:rPr lang="en-GB" sz="1300"/>
              <a:t>Use HTTPS</a:t>
            </a:r>
            <a:endParaRPr sz="1300"/>
          </a:p>
          <a:p>
            <a:pPr indent="-311150" lvl="0" marL="457200" rtl="0" algn="l">
              <a:lnSpc>
                <a:spcPct val="115000"/>
              </a:lnSpc>
              <a:spcBef>
                <a:spcPts val="0"/>
              </a:spcBef>
              <a:spcAft>
                <a:spcPts val="0"/>
              </a:spcAft>
              <a:buSzPts val="1300"/>
              <a:buChar char="●"/>
            </a:pPr>
            <a:r>
              <a:rPr lang="en-GB" sz="1300"/>
              <a:t>Validate input data</a:t>
            </a:r>
            <a:endParaRPr sz="1300"/>
          </a:p>
          <a:p>
            <a:pPr indent="-311150" lvl="0" marL="457200" rtl="0" algn="l">
              <a:lnSpc>
                <a:spcPct val="115000"/>
              </a:lnSpc>
              <a:spcBef>
                <a:spcPts val="0"/>
              </a:spcBef>
              <a:spcAft>
                <a:spcPts val="0"/>
              </a:spcAft>
              <a:buSzPts val="1300"/>
              <a:buChar char="●"/>
            </a:pPr>
            <a:r>
              <a:rPr lang="en-GB" sz="1300"/>
              <a:t>Limit rate / prevent brute-force</a:t>
            </a:r>
            <a:endParaRPr sz="1300"/>
          </a:p>
          <a:p>
            <a:pPr indent="-311150" lvl="0" marL="457200" rtl="0" algn="l">
              <a:lnSpc>
                <a:spcPct val="115000"/>
              </a:lnSpc>
              <a:spcBef>
                <a:spcPts val="0"/>
              </a:spcBef>
              <a:spcAft>
                <a:spcPts val="0"/>
              </a:spcAft>
              <a:buSzPts val="1300"/>
              <a:buChar char="●"/>
            </a:pPr>
            <a:r>
              <a:rPr lang="en-GB" sz="1300"/>
              <a:t>Handle errors safely</a:t>
            </a:r>
            <a:endParaRPr sz="1300"/>
          </a:p>
        </p:txBody>
      </p:sp>
      <p:sp>
        <p:nvSpPr>
          <p:cNvPr id="514" name="Google Shape;514;p67"/>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JWT Verification Middleware</a:t>
            </a:r>
            <a:endParaRPr>
              <a:solidFill>
                <a:srgbClr val="FF9900"/>
              </a:solidFill>
            </a:endParaRPr>
          </a:p>
        </p:txBody>
      </p:sp>
      <p:sp>
        <p:nvSpPr>
          <p:cNvPr id="520" name="Google Shape;520;p68"/>
          <p:cNvSpPr txBox="1"/>
          <p:nvPr/>
        </p:nvSpPr>
        <p:spPr>
          <a:xfrm>
            <a:off x="4049500" y="3898450"/>
            <a:ext cx="42870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GB" sz="1200"/>
              <a:t>JWT (JSON Web Token)</a:t>
            </a:r>
            <a:r>
              <a:rPr lang="en-GB" sz="1200"/>
              <a:t> authenticates users securely.</a:t>
            </a:r>
            <a:br>
              <a:rPr lang="en-GB" sz="1200"/>
            </a:br>
            <a:endParaRPr sz="1200"/>
          </a:p>
          <a:p>
            <a:pPr indent="-304800" lvl="0" marL="457200" rtl="0" algn="l">
              <a:spcBef>
                <a:spcPts val="0"/>
              </a:spcBef>
              <a:spcAft>
                <a:spcPts val="0"/>
              </a:spcAft>
              <a:buSzPts val="1200"/>
              <a:buChar char="●"/>
            </a:pPr>
            <a:r>
              <a:rPr lang="en-GB" sz="1200"/>
              <a:t>Verify tokens before accessing protected routes.</a:t>
            </a:r>
            <a:endParaRPr sz="1200"/>
          </a:p>
        </p:txBody>
      </p:sp>
      <p:sp>
        <p:nvSpPr>
          <p:cNvPr id="521" name="Google Shape;521;p68"/>
          <p:cNvSpPr txBox="1"/>
          <p:nvPr/>
        </p:nvSpPr>
        <p:spPr>
          <a:xfrm>
            <a:off x="451275" y="1017725"/>
            <a:ext cx="3000000" cy="3986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00"/>
              <a:t>import jwt from "jsonwebtoken";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function verifyToken(req, res, next) {</a:t>
            </a:r>
            <a:endParaRPr sz="1300"/>
          </a:p>
          <a:p>
            <a:pPr indent="0" lvl="0" marL="0" rtl="0" algn="l">
              <a:spcBef>
                <a:spcPts val="0"/>
              </a:spcBef>
              <a:spcAft>
                <a:spcPts val="0"/>
              </a:spcAft>
              <a:buNone/>
            </a:pPr>
            <a:r>
              <a:rPr lang="en-GB" sz="1300"/>
              <a:t>  const token = req.headers.authorization?.split(" ")[1];</a:t>
            </a:r>
            <a:endParaRPr sz="1300"/>
          </a:p>
          <a:p>
            <a:pPr indent="0" lvl="0" marL="0" rtl="0" algn="l">
              <a:spcBef>
                <a:spcPts val="0"/>
              </a:spcBef>
              <a:spcAft>
                <a:spcPts val="0"/>
              </a:spcAft>
              <a:buNone/>
            </a:pPr>
            <a:r>
              <a:rPr lang="en-GB" sz="1300"/>
              <a:t>  if (!token) return res.status(401).json({ message: "Unauthorized"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  jwt.verify(token, process.env.JWT_SECRET, (err, user) =&gt; {</a:t>
            </a:r>
            <a:endParaRPr sz="1300"/>
          </a:p>
          <a:p>
            <a:pPr indent="0" lvl="0" marL="0" rtl="0" algn="l">
              <a:spcBef>
                <a:spcPts val="0"/>
              </a:spcBef>
              <a:spcAft>
                <a:spcPts val="0"/>
              </a:spcAft>
              <a:buNone/>
            </a:pPr>
            <a:r>
              <a:rPr lang="en-GB" sz="1300"/>
              <a:t>    if (err) return res.status(403).json({ message: "Invalid token" });</a:t>
            </a:r>
            <a:endParaRPr sz="1300"/>
          </a:p>
          <a:p>
            <a:pPr indent="0" lvl="0" marL="0" rtl="0" algn="l">
              <a:spcBef>
                <a:spcPts val="0"/>
              </a:spcBef>
              <a:spcAft>
                <a:spcPts val="0"/>
              </a:spcAft>
              <a:buNone/>
            </a:pPr>
            <a:r>
              <a:rPr lang="en-GB" sz="1300"/>
              <a:t>    req.user = user;</a:t>
            </a:r>
            <a:endParaRPr sz="1300"/>
          </a:p>
          <a:p>
            <a:pPr indent="0" lvl="0" marL="0" rtl="0" algn="l">
              <a:spcBef>
                <a:spcPts val="0"/>
              </a:spcBef>
              <a:spcAft>
                <a:spcPts val="0"/>
              </a:spcAft>
              <a:buNone/>
            </a:pPr>
            <a:r>
              <a:rPr lang="en-GB" sz="1300"/>
              <a:t>    next();</a:t>
            </a:r>
            <a:endParaRPr sz="1300"/>
          </a:p>
          <a:p>
            <a:pPr indent="0" lvl="0" marL="0" rtl="0" algn="l">
              <a:spcBef>
                <a:spcPts val="0"/>
              </a:spcBef>
              <a:spcAft>
                <a:spcPts val="0"/>
              </a:spcAft>
              <a:buNone/>
            </a:pPr>
            <a:r>
              <a:rPr lang="en-GB" sz="1300"/>
              <a:t>  });</a:t>
            </a:r>
            <a:endParaRPr sz="1300"/>
          </a:p>
          <a:p>
            <a:pPr indent="0" lvl="0" marL="0" rtl="0" algn="l">
              <a:spcBef>
                <a:spcPts val="0"/>
              </a:spcBef>
              <a:spcAft>
                <a:spcPts val="0"/>
              </a:spcAft>
              <a:buNone/>
            </a:pPr>
            <a:r>
              <a:rPr lang="en-GB" sz="1300"/>
              <a:t>}</a:t>
            </a:r>
            <a:endParaRPr sz="1300"/>
          </a:p>
          <a:p>
            <a:pPr indent="0" lvl="0" marL="0" rtl="0" algn="l">
              <a:spcBef>
                <a:spcPts val="0"/>
              </a:spcBef>
              <a:spcAft>
                <a:spcPts val="0"/>
              </a:spcAft>
              <a:buNone/>
            </a:pPr>
            <a:r>
              <a:t/>
            </a:r>
            <a:endParaRPr sz="1300"/>
          </a:p>
        </p:txBody>
      </p:sp>
      <p:pic>
        <p:nvPicPr>
          <p:cNvPr id="522" name="Google Shape;522;p68"/>
          <p:cNvPicPr preferRelativeResize="0"/>
          <p:nvPr/>
        </p:nvPicPr>
        <p:blipFill>
          <a:blip r:embed="rId3">
            <a:alphaModFix/>
          </a:blip>
          <a:stretch>
            <a:fillRect/>
          </a:stretch>
        </p:blipFill>
        <p:spPr>
          <a:xfrm>
            <a:off x="4470550" y="1167463"/>
            <a:ext cx="3644634" cy="2581250"/>
          </a:xfrm>
          <a:prstGeom prst="rect">
            <a:avLst/>
          </a:prstGeom>
          <a:noFill/>
          <a:ln>
            <a:noFill/>
          </a:ln>
        </p:spPr>
      </p:pic>
      <p:sp>
        <p:nvSpPr>
          <p:cNvPr id="523" name="Google Shape;523;p6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Connecting React to Node.js</a:t>
            </a:r>
            <a:endParaRPr>
              <a:solidFill>
                <a:schemeClr val="dk1"/>
              </a:solidFill>
            </a:endParaRPr>
          </a:p>
        </p:txBody>
      </p:sp>
      <p:sp>
        <p:nvSpPr>
          <p:cNvPr id="529" name="Google Shape;529;p69"/>
          <p:cNvSpPr txBox="1"/>
          <p:nvPr/>
        </p:nvSpPr>
        <p:spPr>
          <a:xfrm>
            <a:off x="463150" y="1258775"/>
            <a:ext cx="5046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Use </a:t>
            </a:r>
            <a:r>
              <a:rPr b="1" lang="en-GB"/>
              <a:t>API calls (Fetch/Axios)</a:t>
            </a:r>
            <a:r>
              <a:rPr lang="en-GB"/>
              <a:t> from React to backend routes.</a:t>
            </a:r>
            <a:br>
              <a:rPr lang="en-GB"/>
            </a:br>
            <a:endParaRPr/>
          </a:p>
          <a:p>
            <a:pPr indent="-317500" lvl="0" marL="457200" rtl="0" algn="l">
              <a:spcBef>
                <a:spcPts val="0"/>
              </a:spcBef>
              <a:spcAft>
                <a:spcPts val="0"/>
              </a:spcAft>
              <a:buSzPts val="1400"/>
              <a:buChar char="●"/>
            </a:pPr>
            <a:r>
              <a:rPr lang="en-GB"/>
              <a:t>Backend (Express) must handle requests (CORS enabled).</a:t>
            </a:r>
            <a:endParaRPr/>
          </a:p>
        </p:txBody>
      </p:sp>
      <p:sp>
        <p:nvSpPr>
          <p:cNvPr id="530" name="Google Shape;530;p69"/>
          <p:cNvSpPr txBox="1"/>
          <p:nvPr/>
        </p:nvSpPr>
        <p:spPr>
          <a:xfrm>
            <a:off x="463150" y="3004450"/>
            <a:ext cx="5046900" cy="1262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 React frontend</a:t>
            </a:r>
            <a:endParaRPr/>
          </a:p>
          <a:p>
            <a:pPr indent="0" lvl="0" marL="0" rtl="0" algn="l">
              <a:spcBef>
                <a:spcPts val="0"/>
              </a:spcBef>
              <a:spcAft>
                <a:spcPts val="0"/>
              </a:spcAft>
              <a:buNone/>
            </a:pPr>
            <a:r>
              <a:rPr lang="en-GB"/>
              <a:t>fetch("http://localhost:5000/api/users")</a:t>
            </a:r>
            <a:endParaRPr/>
          </a:p>
          <a:p>
            <a:pPr indent="0" lvl="0" marL="0" rtl="0" algn="l">
              <a:spcBef>
                <a:spcPts val="0"/>
              </a:spcBef>
              <a:spcAft>
                <a:spcPts val="0"/>
              </a:spcAft>
              <a:buNone/>
            </a:pPr>
            <a:r>
              <a:rPr lang="en-GB"/>
              <a:t>  .then(res =&gt; res.json())</a:t>
            </a:r>
            <a:endParaRPr/>
          </a:p>
          <a:p>
            <a:pPr indent="0" lvl="0" marL="0" rtl="0" algn="l">
              <a:spcBef>
                <a:spcPts val="0"/>
              </a:spcBef>
              <a:spcAft>
                <a:spcPts val="0"/>
              </a:spcAft>
              <a:buNone/>
            </a:pPr>
            <a:r>
              <a:rPr lang="en-GB"/>
              <a:t>  .then(data =&gt; console.log(data));</a:t>
            </a:r>
            <a:endParaRPr/>
          </a:p>
          <a:p>
            <a:pPr indent="0" lvl="0" marL="0" rtl="0" algn="l">
              <a:spcBef>
                <a:spcPts val="0"/>
              </a:spcBef>
              <a:spcAft>
                <a:spcPts val="0"/>
              </a:spcAft>
              <a:buNone/>
            </a:pPr>
            <a:r>
              <a:t/>
            </a:r>
            <a:endParaRPr/>
          </a:p>
        </p:txBody>
      </p:sp>
      <p:pic>
        <p:nvPicPr>
          <p:cNvPr id="531" name="Google Shape;531;p69"/>
          <p:cNvPicPr preferRelativeResize="0"/>
          <p:nvPr/>
        </p:nvPicPr>
        <p:blipFill rotWithShape="1">
          <a:blip r:embed="rId3">
            <a:alphaModFix/>
          </a:blip>
          <a:srcRect b="7192" l="12749" r="12209" t="0"/>
          <a:stretch/>
        </p:blipFill>
        <p:spPr>
          <a:xfrm>
            <a:off x="5807025" y="966800"/>
            <a:ext cx="2479200" cy="1604950"/>
          </a:xfrm>
          <a:prstGeom prst="rect">
            <a:avLst/>
          </a:prstGeom>
          <a:noFill/>
          <a:ln>
            <a:noFill/>
          </a:ln>
        </p:spPr>
      </p:pic>
      <p:sp>
        <p:nvSpPr>
          <p:cNvPr id="532" name="Google Shape;532;p6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Proxy Setup &amp; CORS Handling</a:t>
            </a:r>
            <a:endParaRPr>
              <a:solidFill>
                <a:schemeClr val="dk1"/>
              </a:solidFill>
            </a:endParaRPr>
          </a:p>
        </p:txBody>
      </p:sp>
      <p:sp>
        <p:nvSpPr>
          <p:cNvPr id="538" name="Google Shape;538;p70"/>
          <p:cNvSpPr txBox="1"/>
          <p:nvPr/>
        </p:nvSpPr>
        <p:spPr>
          <a:xfrm>
            <a:off x="439400" y="1425025"/>
            <a:ext cx="53439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GB" sz="1300"/>
              <a:t>CORS</a:t>
            </a:r>
            <a:r>
              <a:rPr lang="en-GB" sz="1300"/>
              <a:t> allows requests from different origins.</a:t>
            </a:r>
            <a:br>
              <a:rPr lang="en-GB" sz="1300"/>
            </a:br>
            <a:endParaRPr sz="1300"/>
          </a:p>
          <a:p>
            <a:pPr indent="-311150" lvl="0" marL="457200" rtl="0" algn="l">
              <a:spcBef>
                <a:spcPts val="0"/>
              </a:spcBef>
              <a:spcAft>
                <a:spcPts val="0"/>
              </a:spcAft>
              <a:buSzPts val="1300"/>
              <a:buChar char="●"/>
            </a:pPr>
            <a:r>
              <a:rPr lang="en-GB" sz="1300"/>
              <a:t>In React, use a </a:t>
            </a:r>
            <a:r>
              <a:rPr b="1" lang="en-GB" sz="1300"/>
              <a:t>proxy</a:t>
            </a:r>
            <a:r>
              <a:rPr lang="en-GB" sz="1300"/>
              <a:t> in </a:t>
            </a:r>
            <a:r>
              <a:rPr lang="en-GB" sz="1300">
                <a:solidFill>
                  <a:srgbClr val="188038"/>
                </a:solidFill>
                <a:latin typeface="Roboto Mono"/>
                <a:ea typeface="Roboto Mono"/>
                <a:cs typeface="Roboto Mono"/>
                <a:sym typeface="Roboto Mono"/>
              </a:rPr>
              <a:t>package.json</a:t>
            </a:r>
            <a:r>
              <a:rPr lang="en-GB" sz="1300"/>
              <a:t> or handle with </a:t>
            </a:r>
            <a:r>
              <a:rPr b="1" lang="en-GB" sz="1300"/>
              <a:t>cors</a:t>
            </a:r>
            <a:r>
              <a:rPr lang="en-GB" sz="1300"/>
              <a:t> middleware.</a:t>
            </a:r>
            <a:endParaRPr sz="1300"/>
          </a:p>
        </p:txBody>
      </p:sp>
      <p:sp>
        <p:nvSpPr>
          <p:cNvPr id="539" name="Google Shape;539;p70"/>
          <p:cNvSpPr txBox="1"/>
          <p:nvPr/>
        </p:nvSpPr>
        <p:spPr>
          <a:xfrm>
            <a:off x="546275" y="2571750"/>
            <a:ext cx="4833300" cy="1693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 package.json (React)</a:t>
            </a:r>
            <a:endParaRPr/>
          </a:p>
          <a:p>
            <a:pPr indent="0" lvl="0" marL="0" rtl="0" algn="l">
              <a:spcBef>
                <a:spcPts val="0"/>
              </a:spcBef>
              <a:spcAft>
                <a:spcPts val="0"/>
              </a:spcAft>
              <a:buNone/>
            </a:pPr>
            <a:r>
              <a:rPr lang="en-GB"/>
              <a:t>"proxy": "http://localhost:5000"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Express server</a:t>
            </a:r>
            <a:endParaRPr/>
          </a:p>
          <a:p>
            <a:pPr indent="0" lvl="0" marL="0" rtl="0" algn="l">
              <a:spcBef>
                <a:spcPts val="0"/>
              </a:spcBef>
              <a:spcAft>
                <a:spcPts val="0"/>
              </a:spcAft>
              <a:buNone/>
            </a:pPr>
            <a:r>
              <a:rPr lang="en-GB"/>
              <a:t>import cors from "cors";</a:t>
            </a:r>
            <a:endParaRPr/>
          </a:p>
          <a:p>
            <a:pPr indent="0" lvl="0" marL="0" rtl="0" algn="l">
              <a:spcBef>
                <a:spcPts val="0"/>
              </a:spcBef>
              <a:spcAft>
                <a:spcPts val="0"/>
              </a:spcAft>
              <a:buNone/>
            </a:pPr>
            <a:r>
              <a:rPr lang="en-GB"/>
              <a:t>app.use(cors({ origin: "http://localhost:3000" }));</a:t>
            </a:r>
            <a:endParaRPr/>
          </a:p>
          <a:p>
            <a:pPr indent="0" lvl="0" marL="0" rtl="0" algn="l">
              <a:spcBef>
                <a:spcPts val="0"/>
              </a:spcBef>
              <a:spcAft>
                <a:spcPts val="0"/>
              </a:spcAft>
              <a:buNone/>
            </a:pPr>
            <a:r>
              <a:t/>
            </a:r>
            <a:endParaRPr/>
          </a:p>
        </p:txBody>
      </p:sp>
      <p:sp>
        <p:nvSpPr>
          <p:cNvPr id="540" name="Google Shape;540;p70"/>
          <p:cNvSpPr txBox="1"/>
          <p:nvPr/>
        </p:nvSpPr>
        <p:spPr>
          <a:xfrm>
            <a:off x="546275" y="4426475"/>
            <a:ext cx="616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3"/>
                </a:solidFill>
              </a:rPr>
              <a:t>Key Takeaway:</a:t>
            </a:r>
            <a:r>
              <a:rPr lang="en-GB" sz="1300">
                <a:solidFill>
                  <a:schemeClr val="accent3"/>
                </a:solidFill>
              </a:rPr>
              <a:t> </a:t>
            </a:r>
            <a:r>
              <a:rPr lang="en-GB" sz="1300"/>
              <a:t>CORS and proxy setup ensure smooth local communication.</a:t>
            </a:r>
            <a:endParaRPr sz="1600"/>
          </a:p>
        </p:txBody>
      </p:sp>
      <p:sp>
        <p:nvSpPr>
          <p:cNvPr id="541" name="Google Shape;541;p7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Environment Variables &amp; Secrets</a:t>
            </a:r>
            <a:endParaRPr>
              <a:solidFill>
                <a:schemeClr val="dk1"/>
              </a:solidFill>
            </a:endParaRPr>
          </a:p>
        </p:txBody>
      </p:sp>
      <p:sp>
        <p:nvSpPr>
          <p:cNvPr id="547" name="Google Shape;547;p71"/>
          <p:cNvSpPr txBox="1"/>
          <p:nvPr/>
        </p:nvSpPr>
        <p:spPr>
          <a:xfrm>
            <a:off x="237500" y="1448800"/>
            <a:ext cx="4132500" cy="2124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t>// .env</a:t>
            </a:r>
            <a:endParaRPr/>
          </a:p>
          <a:p>
            <a:pPr indent="0" lvl="0" marL="0" rtl="0" algn="l">
              <a:spcBef>
                <a:spcPts val="0"/>
              </a:spcBef>
              <a:spcAft>
                <a:spcPts val="0"/>
              </a:spcAft>
              <a:buNone/>
            </a:pPr>
            <a:r>
              <a:rPr lang="en-GB"/>
              <a:t>DB_URL=mongodb+srv://user:pass@cluster</a:t>
            </a:r>
            <a:endParaRPr/>
          </a:p>
          <a:p>
            <a:pPr indent="0" lvl="0" marL="0" rtl="0" algn="l">
              <a:spcBef>
                <a:spcPts val="0"/>
              </a:spcBef>
              <a:spcAft>
                <a:spcPts val="0"/>
              </a:spcAft>
              <a:buNone/>
            </a:pPr>
            <a:r>
              <a:rPr lang="en-GB"/>
              <a:t>PORT=5000</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server.js</a:t>
            </a:r>
            <a:endParaRPr/>
          </a:p>
          <a:p>
            <a:pPr indent="0" lvl="0" marL="0" rtl="0" algn="l">
              <a:spcBef>
                <a:spcPts val="0"/>
              </a:spcBef>
              <a:spcAft>
                <a:spcPts val="0"/>
              </a:spcAft>
              <a:buNone/>
            </a:pPr>
            <a:r>
              <a:rPr lang="en-GB"/>
              <a:t>import dotenv from "dotenv";</a:t>
            </a:r>
            <a:endParaRPr/>
          </a:p>
          <a:p>
            <a:pPr indent="0" lvl="0" marL="0" rtl="0" algn="l">
              <a:spcBef>
                <a:spcPts val="0"/>
              </a:spcBef>
              <a:spcAft>
                <a:spcPts val="0"/>
              </a:spcAft>
              <a:buNone/>
            </a:pPr>
            <a:r>
              <a:rPr lang="en-GB"/>
              <a:t>dotenv.config();</a:t>
            </a:r>
            <a:endParaRPr/>
          </a:p>
          <a:p>
            <a:pPr indent="0" lvl="0" marL="0" rtl="0" algn="l">
              <a:spcBef>
                <a:spcPts val="0"/>
              </a:spcBef>
              <a:spcAft>
                <a:spcPts val="0"/>
              </a:spcAft>
              <a:buNone/>
            </a:pPr>
            <a:r>
              <a:rPr lang="en-GB"/>
              <a:t>console.log(process.env.DB_URL);</a:t>
            </a:r>
            <a:endParaRPr/>
          </a:p>
          <a:p>
            <a:pPr indent="0" lvl="0" marL="0" rtl="0" algn="l">
              <a:spcBef>
                <a:spcPts val="0"/>
              </a:spcBef>
              <a:spcAft>
                <a:spcPts val="0"/>
              </a:spcAft>
              <a:buNone/>
            </a:pPr>
            <a:r>
              <a:t/>
            </a:r>
            <a:endParaRPr/>
          </a:p>
        </p:txBody>
      </p:sp>
      <p:sp>
        <p:nvSpPr>
          <p:cNvPr id="548" name="Google Shape;548;p71"/>
          <p:cNvSpPr txBox="1"/>
          <p:nvPr/>
        </p:nvSpPr>
        <p:spPr>
          <a:xfrm>
            <a:off x="4572000" y="1852525"/>
            <a:ext cx="41325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GB" sz="1300"/>
              <a:t>Store sensitive data (API keys, DB credentials) in </a:t>
            </a:r>
            <a:r>
              <a:rPr b="1" lang="en-GB" sz="1300">
                <a:solidFill>
                  <a:srgbClr val="188038"/>
                </a:solidFill>
                <a:latin typeface="Roboto Mono"/>
                <a:ea typeface="Roboto Mono"/>
                <a:cs typeface="Roboto Mono"/>
                <a:sym typeface="Roboto Mono"/>
              </a:rPr>
              <a:t>.env</a:t>
            </a:r>
            <a:r>
              <a:rPr b="1" lang="en-GB" sz="1300"/>
              <a:t>.</a:t>
            </a:r>
            <a:br>
              <a:rPr b="1" lang="en-GB" sz="1300"/>
            </a:br>
            <a:endParaRPr b="1" sz="1300"/>
          </a:p>
          <a:p>
            <a:pPr indent="-311150" lvl="0" marL="457200" rtl="0" algn="l">
              <a:spcBef>
                <a:spcPts val="0"/>
              </a:spcBef>
              <a:spcAft>
                <a:spcPts val="0"/>
              </a:spcAft>
              <a:buSzPts val="1300"/>
              <a:buChar char="●"/>
            </a:pPr>
            <a:r>
              <a:rPr b="1" lang="en-GB" sz="1300"/>
              <a:t>Access them using </a:t>
            </a:r>
            <a:r>
              <a:rPr b="1" lang="en-GB" sz="1300">
                <a:solidFill>
                  <a:srgbClr val="188038"/>
                </a:solidFill>
                <a:latin typeface="Roboto Mono"/>
                <a:ea typeface="Roboto Mono"/>
                <a:cs typeface="Roboto Mono"/>
                <a:sym typeface="Roboto Mono"/>
              </a:rPr>
              <a:t>process.env</a:t>
            </a:r>
            <a:r>
              <a:rPr b="1" lang="en-GB" sz="1300"/>
              <a:t>.</a:t>
            </a:r>
            <a:endParaRPr b="1" sz="1300"/>
          </a:p>
        </p:txBody>
      </p:sp>
      <p:sp>
        <p:nvSpPr>
          <p:cNvPr id="549" name="Google Shape;549;p71"/>
          <p:cNvSpPr txBox="1"/>
          <p:nvPr/>
        </p:nvSpPr>
        <p:spPr>
          <a:xfrm>
            <a:off x="237500" y="4203875"/>
            <a:ext cx="624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3"/>
                </a:solidFill>
              </a:rPr>
              <a:t>Key Takeaway:</a:t>
            </a:r>
            <a:r>
              <a:rPr lang="en-GB" sz="1300"/>
              <a:t> Never commit </a:t>
            </a:r>
            <a:r>
              <a:rPr lang="en-GB" sz="1300">
                <a:solidFill>
                  <a:srgbClr val="188038"/>
                </a:solidFill>
                <a:latin typeface="Roboto Mono"/>
                <a:ea typeface="Roboto Mono"/>
                <a:cs typeface="Roboto Mono"/>
                <a:sym typeface="Roboto Mono"/>
              </a:rPr>
              <a:t>.env</a:t>
            </a:r>
            <a:r>
              <a:rPr lang="en-GB" sz="1300"/>
              <a:t> files — use </a:t>
            </a:r>
            <a:r>
              <a:rPr lang="en-GB" sz="1300">
                <a:solidFill>
                  <a:srgbClr val="188038"/>
                </a:solidFill>
                <a:latin typeface="Roboto Mono"/>
                <a:ea typeface="Roboto Mono"/>
                <a:cs typeface="Roboto Mono"/>
                <a:sym typeface="Roboto Mono"/>
              </a:rPr>
              <a:t>.gitignore</a:t>
            </a:r>
            <a:r>
              <a:rPr lang="en-GB" sz="1300"/>
              <a:t> to protect secrets.</a:t>
            </a:r>
            <a:endParaRPr sz="1600"/>
          </a:p>
        </p:txBody>
      </p:sp>
      <p:sp>
        <p:nvSpPr>
          <p:cNvPr id="550" name="Google Shape;550;p71"/>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NodeJS Architecture &amp; V8 Engine</a:t>
            </a:r>
            <a:endParaRPr>
              <a:solidFill>
                <a:schemeClr val="dk1"/>
              </a:solidFill>
            </a:endParaRPr>
          </a:p>
        </p:txBody>
      </p:sp>
      <p:sp>
        <p:nvSpPr>
          <p:cNvPr id="98" name="Google Shape;98;p18"/>
          <p:cNvSpPr txBox="1"/>
          <p:nvPr/>
        </p:nvSpPr>
        <p:spPr>
          <a:xfrm>
            <a:off x="475025" y="1662550"/>
            <a:ext cx="61869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GB" sz="1800"/>
              <a:t>V8 Engine: </a:t>
            </a:r>
            <a:r>
              <a:rPr lang="en-GB" sz="1800"/>
              <a:t>Compiles JavaScript to machine code</a:t>
            </a:r>
            <a:endParaRPr sz="1800"/>
          </a:p>
          <a:p>
            <a:pPr indent="-342900" lvl="0" marL="457200" rtl="0" algn="l">
              <a:lnSpc>
                <a:spcPct val="115000"/>
              </a:lnSpc>
              <a:spcBef>
                <a:spcPts val="0"/>
              </a:spcBef>
              <a:spcAft>
                <a:spcPts val="0"/>
              </a:spcAft>
              <a:buSzPts val="1800"/>
              <a:buChar char="●"/>
            </a:pPr>
            <a:r>
              <a:rPr b="1" lang="en-GB" sz="1800"/>
              <a:t>Event Loop: </a:t>
            </a:r>
            <a:r>
              <a:rPr lang="en-GB" sz="1800"/>
              <a:t>Handles asynchronous operations</a:t>
            </a:r>
            <a:endParaRPr sz="1800"/>
          </a:p>
          <a:p>
            <a:pPr indent="-342900" lvl="0" marL="457200" rtl="0" algn="l">
              <a:lnSpc>
                <a:spcPct val="115000"/>
              </a:lnSpc>
              <a:spcBef>
                <a:spcPts val="0"/>
              </a:spcBef>
              <a:spcAft>
                <a:spcPts val="0"/>
              </a:spcAft>
              <a:buSzPts val="1800"/>
              <a:buChar char="●"/>
            </a:pPr>
            <a:r>
              <a:rPr b="1" lang="en-GB" sz="1800"/>
              <a:t>Single Thread:</a:t>
            </a:r>
            <a:r>
              <a:rPr lang="en-GB" sz="1800"/>
              <a:t> Non-blocking I/O operations</a:t>
            </a:r>
            <a:endParaRPr sz="1800"/>
          </a:p>
          <a:p>
            <a:pPr indent="-342900" lvl="0" marL="457200" rtl="0" algn="l">
              <a:lnSpc>
                <a:spcPct val="115000"/>
              </a:lnSpc>
              <a:spcBef>
                <a:spcPts val="0"/>
              </a:spcBef>
              <a:spcAft>
                <a:spcPts val="0"/>
              </a:spcAft>
              <a:buSzPts val="1800"/>
              <a:buChar char="●"/>
            </a:pPr>
            <a:r>
              <a:rPr b="1" lang="en-GB" sz="1800"/>
              <a:t>Callback Queue:</a:t>
            </a:r>
            <a:r>
              <a:rPr lang="en-GB" sz="1800"/>
              <a:t> Manages completed async operations</a:t>
            </a:r>
            <a:endParaRPr sz="1800"/>
          </a:p>
          <a:p>
            <a:pPr indent="-342900" lvl="0" marL="457200" rtl="0" algn="l">
              <a:lnSpc>
                <a:spcPct val="115000"/>
              </a:lnSpc>
              <a:spcBef>
                <a:spcPts val="0"/>
              </a:spcBef>
              <a:spcAft>
                <a:spcPts val="0"/>
              </a:spcAft>
              <a:buSzPts val="1800"/>
              <a:buChar char="●"/>
            </a:pPr>
            <a:r>
              <a:rPr b="1" lang="en-GB" sz="1800"/>
              <a:t>Heap Memory: </a:t>
            </a:r>
            <a:r>
              <a:rPr lang="en-GB" sz="1800"/>
              <a:t>Stores objects and variables</a:t>
            </a:r>
            <a:endParaRPr sz="1800"/>
          </a:p>
          <a:p>
            <a:pPr indent="-342900" lvl="0" marL="457200" rtl="0" algn="l">
              <a:lnSpc>
                <a:spcPct val="115000"/>
              </a:lnSpc>
              <a:spcBef>
                <a:spcPts val="0"/>
              </a:spcBef>
              <a:spcAft>
                <a:spcPts val="0"/>
              </a:spcAft>
              <a:buSzPts val="1800"/>
              <a:buChar char="●"/>
            </a:pPr>
            <a:r>
              <a:rPr b="1" lang="en-GB" sz="1800"/>
              <a:t>Call Stack:</a:t>
            </a:r>
            <a:r>
              <a:rPr lang="en-GB" sz="1800"/>
              <a:t> Tracks function execution</a:t>
            </a:r>
            <a:endParaRPr sz="1800"/>
          </a:p>
        </p:txBody>
      </p:sp>
      <p:pic>
        <p:nvPicPr>
          <p:cNvPr descr="File:V8 JavaScript engine logo 2.svg - Wikipedia" id="99" name="Google Shape;99;p18"/>
          <p:cNvPicPr preferRelativeResize="0"/>
          <p:nvPr/>
        </p:nvPicPr>
        <p:blipFill>
          <a:blip r:embed="rId3">
            <a:alphaModFix/>
          </a:blip>
          <a:stretch>
            <a:fillRect/>
          </a:stretch>
        </p:blipFill>
        <p:spPr>
          <a:xfrm>
            <a:off x="6814325" y="1170125"/>
            <a:ext cx="2177275" cy="2177275"/>
          </a:xfrm>
          <a:prstGeom prst="rect">
            <a:avLst/>
          </a:prstGeom>
          <a:noFill/>
          <a:ln>
            <a:noFill/>
          </a:ln>
        </p:spPr>
      </p:pic>
      <p:sp>
        <p:nvSpPr>
          <p:cNvPr id="100" name="Google Shape;100;p18"/>
          <p:cNvSpPr txBox="1"/>
          <p:nvPr/>
        </p:nvSpPr>
        <p:spPr>
          <a:xfrm>
            <a:off x="7292700" y="4574475"/>
            <a:ext cx="15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solidFill>
                  <a:schemeClr val="dk1"/>
                </a:solidFill>
              </a:rPr>
              <a:t>Full Stack Application Development – Overview</a:t>
            </a:r>
            <a:endParaRPr sz="2500">
              <a:solidFill>
                <a:schemeClr val="dk1"/>
              </a:solidFill>
            </a:endParaRPr>
          </a:p>
        </p:txBody>
      </p:sp>
      <p:sp>
        <p:nvSpPr>
          <p:cNvPr id="556" name="Google Shape;556;p72"/>
          <p:cNvSpPr txBox="1"/>
          <p:nvPr/>
        </p:nvSpPr>
        <p:spPr>
          <a:xfrm>
            <a:off x="520700" y="1231900"/>
            <a:ext cx="8166000" cy="364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t>Concept:</a:t>
            </a:r>
            <a:br>
              <a:rPr b="1" lang="en-GB" sz="1500"/>
            </a:br>
            <a:r>
              <a:rPr lang="en-GB" sz="1500"/>
              <a:t> Full Stack combines </a:t>
            </a:r>
            <a:r>
              <a:rPr b="1" lang="en-GB" sz="1500"/>
              <a:t>frontend, backend, and database</a:t>
            </a:r>
            <a:r>
              <a:rPr lang="en-GB" sz="1500"/>
              <a:t> layers for a complete web app.</a:t>
            </a:r>
            <a:endParaRPr sz="1500"/>
          </a:p>
          <a:p>
            <a:pPr indent="0" lvl="0" marL="0" rtl="0" algn="l">
              <a:lnSpc>
                <a:spcPct val="115000"/>
              </a:lnSpc>
              <a:spcBef>
                <a:spcPts val="1200"/>
              </a:spcBef>
              <a:spcAft>
                <a:spcPts val="0"/>
              </a:spcAft>
              <a:buNone/>
            </a:pPr>
            <a:r>
              <a:rPr b="1" lang="en-GB" sz="1500"/>
              <a:t>Key Points:</a:t>
            </a:r>
            <a:endParaRPr b="1" sz="1500"/>
          </a:p>
          <a:p>
            <a:pPr indent="-323850" lvl="0" marL="457200" rtl="0" algn="l">
              <a:lnSpc>
                <a:spcPct val="115000"/>
              </a:lnSpc>
              <a:spcBef>
                <a:spcPts val="1200"/>
              </a:spcBef>
              <a:spcAft>
                <a:spcPts val="0"/>
              </a:spcAft>
              <a:buSzPts val="1500"/>
              <a:buChar char="●"/>
            </a:pPr>
            <a:r>
              <a:rPr lang="en-GB" sz="1500"/>
              <a:t>Frontend handles </a:t>
            </a:r>
            <a:r>
              <a:rPr b="1" lang="en-GB" sz="1500"/>
              <a:t>UI &amp; user interaction</a:t>
            </a:r>
            <a:r>
              <a:rPr lang="en-GB" sz="1500"/>
              <a:t> (React).</a:t>
            </a:r>
            <a:br>
              <a:rPr lang="en-GB" sz="1500"/>
            </a:br>
            <a:endParaRPr sz="1500"/>
          </a:p>
          <a:p>
            <a:pPr indent="-323850" lvl="0" marL="457200" rtl="0" algn="l">
              <a:lnSpc>
                <a:spcPct val="115000"/>
              </a:lnSpc>
              <a:spcBef>
                <a:spcPts val="0"/>
              </a:spcBef>
              <a:spcAft>
                <a:spcPts val="0"/>
              </a:spcAft>
              <a:buSzPts val="1500"/>
              <a:buChar char="●"/>
            </a:pPr>
            <a:r>
              <a:rPr lang="en-GB" sz="1500"/>
              <a:t>Backend manages </a:t>
            </a:r>
            <a:r>
              <a:rPr b="1" lang="en-GB" sz="1500"/>
              <a:t>logic &amp; APIs</a:t>
            </a:r>
            <a:r>
              <a:rPr lang="en-GB" sz="1500"/>
              <a:t> (Node.js + Express).</a:t>
            </a:r>
            <a:br>
              <a:rPr lang="en-GB" sz="1500"/>
            </a:br>
            <a:endParaRPr sz="1500"/>
          </a:p>
          <a:p>
            <a:pPr indent="-323850" lvl="0" marL="457200" rtl="0" algn="l">
              <a:lnSpc>
                <a:spcPct val="115000"/>
              </a:lnSpc>
              <a:spcBef>
                <a:spcPts val="0"/>
              </a:spcBef>
              <a:spcAft>
                <a:spcPts val="0"/>
              </a:spcAft>
              <a:buSzPts val="1500"/>
              <a:buChar char="●"/>
            </a:pPr>
            <a:r>
              <a:rPr lang="en-GB" sz="1500"/>
              <a:t>Database stores &amp; retrieves data (</a:t>
            </a:r>
            <a:r>
              <a:rPr b="1" lang="en-GB" sz="1500"/>
              <a:t>MongoDB/PostgreSQL</a:t>
            </a:r>
            <a:r>
              <a:rPr lang="en-GB" sz="1500"/>
              <a:t>).</a:t>
            </a:r>
            <a:br>
              <a:rPr lang="en-GB" sz="1500"/>
            </a:br>
            <a:endParaRPr sz="1500"/>
          </a:p>
          <a:p>
            <a:pPr indent="-323850" lvl="0" marL="457200" rtl="0" algn="l">
              <a:lnSpc>
                <a:spcPct val="115000"/>
              </a:lnSpc>
              <a:spcBef>
                <a:spcPts val="0"/>
              </a:spcBef>
              <a:spcAft>
                <a:spcPts val="0"/>
              </a:spcAft>
              <a:buSzPts val="1500"/>
              <a:buChar char="●"/>
            </a:pPr>
            <a:r>
              <a:rPr lang="en-GB" sz="1500"/>
              <a:t>Communication via </a:t>
            </a:r>
            <a:r>
              <a:rPr b="1" lang="en-GB" sz="1500"/>
              <a:t>HTTP + JSON</a:t>
            </a:r>
            <a:r>
              <a:rPr lang="en-GB" sz="1500"/>
              <a:t>.</a:t>
            </a:r>
            <a:br>
              <a:rPr lang="en-GB" sz="1500"/>
            </a:br>
            <a:endParaRPr sz="1500"/>
          </a:p>
          <a:p>
            <a:pPr indent="-323850" lvl="0" marL="457200" rtl="0" algn="l">
              <a:lnSpc>
                <a:spcPct val="115000"/>
              </a:lnSpc>
              <a:spcBef>
                <a:spcPts val="0"/>
              </a:spcBef>
              <a:spcAft>
                <a:spcPts val="0"/>
              </a:spcAft>
              <a:buSzPts val="1500"/>
              <a:buChar char="●"/>
            </a:pPr>
            <a:r>
              <a:rPr lang="en-GB" sz="1500"/>
              <a:t>Enables developers to work </a:t>
            </a:r>
            <a:r>
              <a:rPr b="1" lang="en-GB" sz="1500"/>
              <a:t>end-to-end</a:t>
            </a:r>
            <a:r>
              <a:rPr lang="en-GB" sz="1500"/>
              <a:t> across the app.</a:t>
            </a:r>
            <a:endParaRPr sz="1500"/>
          </a:p>
        </p:txBody>
      </p:sp>
      <p:sp>
        <p:nvSpPr>
          <p:cNvPr id="557" name="Google Shape;557;p7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Full Stack Architecture</a:t>
            </a:r>
            <a:endParaRPr>
              <a:solidFill>
                <a:schemeClr val="dk1"/>
              </a:solidFill>
            </a:endParaRPr>
          </a:p>
        </p:txBody>
      </p:sp>
      <p:sp>
        <p:nvSpPr>
          <p:cNvPr id="563" name="Google Shape;563;p73"/>
          <p:cNvSpPr txBox="1"/>
          <p:nvPr/>
        </p:nvSpPr>
        <p:spPr>
          <a:xfrm>
            <a:off x="711200" y="1017725"/>
            <a:ext cx="5346600" cy="40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t>Layers in a Full Stack App:</a:t>
            </a:r>
            <a:endParaRPr b="1" sz="1300"/>
          </a:p>
          <a:p>
            <a:pPr indent="-311150" lvl="0" marL="457200" rtl="0" algn="l">
              <a:lnSpc>
                <a:spcPct val="115000"/>
              </a:lnSpc>
              <a:spcBef>
                <a:spcPts val="1200"/>
              </a:spcBef>
              <a:spcAft>
                <a:spcPts val="0"/>
              </a:spcAft>
              <a:buSzPts val="1300"/>
              <a:buChar char="●"/>
            </a:pPr>
            <a:r>
              <a:rPr b="1" lang="en-GB" sz="1300"/>
              <a:t>Frontend →</a:t>
            </a:r>
            <a:r>
              <a:rPr lang="en-GB" sz="1300"/>
              <a:t> React components send requests.</a:t>
            </a:r>
            <a:br>
              <a:rPr lang="en-GB" sz="1300"/>
            </a:br>
            <a:endParaRPr sz="1300"/>
          </a:p>
          <a:p>
            <a:pPr indent="-311150" lvl="0" marL="457200" rtl="0" algn="l">
              <a:lnSpc>
                <a:spcPct val="115000"/>
              </a:lnSpc>
              <a:spcBef>
                <a:spcPts val="0"/>
              </a:spcBef>
              <a:spcAft>
                <a:spcPts val="0"/>
              </a:spcAft>
              <a:buSzPts val="1300"/>
              <a:buChar char="●"/>
            </a:pPr>
            <a:r>
              <a:rPr b="1" lang="en-GB" sz="1300"/>
              <a:t>Backend →</a:t>
            </a:r>
            <a:r>
              <a:rPr lang="en-GB" sz="1300"/>
              <a:t> Express routes process logic.</a:t>
            </a:r>
            <a:br>
              <a:rPr lang="en-GB" sz="1300"/>
            </a:br>
            <a:endParaRPr sz="1300"/>
          </a:p>
          <a:p>
            <a:pPr indent="-311150" lvl="0" marL="457200" rtl="0" algn="l">
              <a:lnSpc>
                <a:spcPct val="115000"/>
              </a:lnSpc>
              <a:spcBef>
                <a:spcPts val="0"/>
              </a:spcBef>
              <a:spcAft>
                <a:spcPts val="0"/>
              </a:spcAft>
              <a:buSzPts val="1300"/>
              <a:buChar char="●"/>
            </a:pPr>
            <a:r>
              <a:rPr b="1" lang="en-GB" sz="1300"/>
              <a:t>Database →</a:t>
            </a:r>
            <a:r>
              <a:rPr lang="en-GB" sz="1300"/>
              <a:t> MongoDB handles data storage.</a:t>
            </a:r>
            <a:br>
              <a:rPr lang="en-GB" sz="1300"/>
            </a:br>
            <a:endParaRPr sz="1300"/>
          </a:p>
          <a:p>
            <a:pPr indent="0" lvl="0" marL="0" rtl="0" algn="l">
              <a:lnSpc>
                <a:spcPct val="115000"/>
              </a:lnSpc>
              <a:spcBef>
                <a:spcPts val="1200"/>
              </a:spcBef>
              <a:spcAft>
                <a:spcPts val="0"/>
              </a:spcAft>
              <a:buNone/>
            </a:pPr>
            <a:r>
              <a:rPr b="1" lang="en-GB" sz="1300"/>
              <a:t>Highlights:</a:t>
            </a:r>
            <a:endParaRPr b="1" sz="1300"/>
          </a:p>
          <a:p>
            <a:pPr indent="-311150" lvl="0" marL="457200" rtl="0" algn="l">
              <a:lnSpc>
                <a:spcPct val="115000"/>
              </a:lnSpc>
              <a:spcBef>
                <a:spcPts val="1200"/>
              </a:spcBef>
              <a:spcAft>
                <a:spcPts val="0"/>
              </a:spcAft>
              <a:buSzPts val="1300"/>
              <a:buChar char="●"/>
            </a:pPr>
            <a:r>
              <a:rPr b="1" lang="en-GB" sz="1300"/>
              <a:t>Request–Response cycle:</a:t>
            </a:r>
            <a:r>
              <a:rPr lang="en-GB" sz="1300"/>
              <a:t> Client ↔ Server ↔ DB.</a:t>
            </a:r>
            <a:br>
              <a:rPr lang="en-GB" sz="1300"/>
            </a:br>
            <a:endParaRPr sz="1300"/>
          </a:p>
          <a:p>
            <a:pPr indent="-311150" lvl="0" marL="457200" rtl="0" algn="l">
              <a:lnSpc>
                <a:spcPct val="115000"/>
              </a:lnSpc>
              <a:spcBef>
                <a:spcPts val="0"/>
              </a:spcBef>
              <a:spcAft>
                <a:spcPts val="0"/>
              </a:spcAft>
              <a:buSzPts val="1300"/>
              <a:buChar char="●"/>
            </a:pPr>
            <a:r>
              <a:rPr lang="en-GB" sz="1300"/>
              <a:t>Uses </a:t>
            </a:r>
            <a:r>
              <a:rPr b="1" lang="en-GB" sz="1300"/>
              <a:t>asynchronous communication</a:t>
            </a:r>
            <a:r>
              <a:rPr lang="en-GB" sz="1300"/>
              <a:t> for fast UIs.</a:t>
            </a:r>
            <a:br>
              <a:rPr lang="en-GB" sz="1300"/>
            </a:br>
            <a:endParaRPr sz="1300"/>
          </a:p>
          <a:p>
            <a:pPr indent="-311150" lvl="0" marL="457200" rtl="0" algn="l">
              <a:lnSpc>
                <a:spcPct val="115000"/>
              </a:lnSpc>
              <a:spcBef>
                <a:spcPts val="0"/>
              </a:spcBef>
              <a:spcAft>
                <a:spcPts val="0"/>
              </a:spcAft>
              <a:buSzPts val="1300"/>
              <a:buChar char="●"/>
            </a:pPr>
            <a:r>
              <a:rPr b="1" lang="en-GB" sz="1300"/>
              <a:t>Proxy &amp; CORS</a:t>
            </a:r>
            <a:r>
              <a:rPr lang="en-GB" sz="1300"/>
              <a:t> settings allow frontend–backend connection in dev mode.</a:t>
            </a:r>
            <a:br>
              <a:rPr lang="en-GB" sz="1300"/>
            </a:br>
            <a:endParaRPr sz="1300"/>
          </a:p>
        </p:txBody>
      </p:sp>
      <p:pic>
        <p:nvPicPr>
          <p:cNvPr id="564" name="Google Shape;564;p73"/>
          <p:cNvPicPr preferRelativeResize="0"/>
          <p:nvPr/>
        </p:nvPicPr>
        <p:blipFill>
          <a:blip r:embed="rId3">
            <a:alphaModFix/>
          </a:blip>
          <a:stretch>
            <a:fillRect/>
          </a:stretch>
        </p:blipFill>
        <p:spPr>
          <a:xfrm>
            <a:off x="4979100" y="698500"/>
            <a:ext cx="3567999" cy="2150725"/>
          </a:xfrm>
          <a:prstGeom prst="rect">
            <a:avLst/>
          </a:prstGeom>
          <a:noFill/>
          <a:ln cap="flat" cmpd="sng" w="9525">
            <a:solidFill>
              <a:schemeClr val="dk2"/>
            </a:solidFill>
            <a:prstDash val="solid"/>
            <a:round/>
            <a:headEnd len="sm" w="sm" type="none"/>
            <a:tailEnd len="sm" w="sm" type="none"/>
          </a:ln>
        </p:spPr>
      </p:pic>
      <p:sp>
        <p:nvSpPr>
          <p:cNvPr id="565" name="Google Shape;565;p7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Building RESTful CRUD Applications</a:t>
            </a:r>
            <a:endParaRPr>
              <a:solidFill>
                <a:schemeClr val="dk1"/>
              </a:solidFill>
            </a:endParaRPr>
          </a:p>
        </p:txBody>
      </p:sp>
      <p:sp>
        <p:nvSpPr>
          <p:cNvPr id="571" name="Google Shape;571;p74"/>
          <p:cNvSpPr txBox="1"/>
          <p:nvPr/>
        </p:nvSpPr>
        <p:spPr>
          <a:xfrm>
            <a:off x="482600" y="1244600"/>
            <a:ext cx="5676900" cy="34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t>CRUD Operations:</a:t>
            </a:r>
            <a:endParaRPr b="1"/>
          </a:p>
          <a:p>
            <a:pPr indent="-317500" lvl="0" marL="457200" rtl="0" algn="l">
              <a:lnSpc>
                <a:spcPct val="115000"/>
              </a:lnSpc>
              <a:spcBef>
                <a:spcPts val="1200"/>
              </a:spcBef>
              <a:spcAft>
                <a:spcPts val="0"/>
              </a:spcAft>
              <a:buSzPts val="1400"/>
              <a:buChar char="●"/>
            </a:pPr>
            <a:r>
              <a:rPr b="1" lang="en-GB"/>
              <a:t>Create:</a:t>
            </a:r>
            <a:r>
              <a:rPr lang="en-GB"/>
              <a:t> POST → Add data</a:t>
            </a:r>
            <a:br>
              <a:rPr lang="en-GB"/>
            </a:br>
            <a:endParaRPr/>
          </a:p>
          <a:p>
            <a:pPr indent="-317500" lvl="0" marL="457200" rtl="0" algn="l">
              <a:lnSpc>
                <a:spcPct val="115000"/>
              </a:lnSpc>
              <a:spcBef>
                <a:spcPts val="0"/>
              </a:spcBef>
              <a:spcAft>
                <a:spcPts val="0"/>
              </a:spcAft>
              <a:buSzPts val="1400"/>
              <a:buChar char="●"/>
            </a:pPr>
            <a:r>
              <a:rPr b="1" lang="en-GB"/>
              <a:t>Read:</a:t>
            </a:r>
            <a:r>
              <a:rPr lang="en-GB"/>
              <a:t> GET → Retrieve data</a:t>
            </a:r>
            <a:br>
              <a:rPr lang="en-GB"/>
            </a:br>
            <a:endParaRPr/>
          </a:p>
          <a:p>
            <a:pPr indent="-317500" lvl="0" marL="457200" rtl="0" algn="l">
              <a:lnSpc>
                <a:spcPct val="115000"/>
              </a:lnSpc>
              <a:spcBef>
                <a:spcPts val="0"/>
              </a:spcBef>
              <a:spcAft>
                <a:spcPts val="0"/>
              </a:spcAft>
              <a:buSzPts val="1400"/>
              <a:buChar char="●"/>
            </a:pPr>
            <a:r>
              <a:rPr b="1" lang="en-GB"/>
              <a:t>Update:</a:t>
            </a:r>
            <a:r>
              <a:rPr lang="en-GB"/>
              <a:t> PUT/PATCH → Modify data</a:t>
            </a:r>
            <a:br>
              <a:rPr lang="en-GB"/>
            </a:br>
            <a:endParaRPr/>
          </a:p>
          <a:p>
            <a:pPr indent="-317500" lvl="0" marL="457200" rtl="0" algn="l">
              <a:lnSpc>
                <a:spcPct val="115000"/>
              </a:lnSpc>
              <a:spcBef>
                <a:spcPts val="0"/>
              </a:spcBef>
              <a:spcAft>
                <a:spcPts val="0"/>
              </a:spcAft>
              <a:buSzPts val="1400"/>
              <a:buChar char="●"/>
            </a:pPr>
            <a:r>
              <a:rPr b="1" lang="en-GB"/>
              <a:t>Delete:</a:t>
            </a:r>
            <a:r>
              <a:rPr lang="en-GB"/>
              <a:t> DELETE → Remove data</a:t>
            </a:r>
            <a:br>
              <a:rPr lang="en-GB"/>
            </a:br>
            <a:endParaRPr/>
          </a:p>
          <a:p>
            <a:pPr indent="0" lvl="0" marL="0" rtl="0" algn="l">
              <a:lnSpc>
                <a:spcPct val="115000"/>
              </a:lnSpc>
              <a:spcBef>
                <a:spcPts val="1200"/>
              </a:spcBef>
              <a:spcAft>
                <a:spcPts val="1200"/>
              </a:spcAft>
              <a:buNone/>
            </a:pPr>
            <a:r>
              <a:rPr b="1" lang="en-GB"/>
              <a:t>Implementation Flow:</a:t>
            </a:r>
            <a:br>
              <a:rPr b="1" lang="en-GB"/>
            </a:br>
            <a:r>
              <a:rPr lang="en-GB"/>
              <a:t> React form → API route → DB operation → JSON response</a:t>
            </a:r>
            <a:br>
              <a:rPr lang="en-GB"/>
            </a:br>
            <a:r>
              <a:rPr lang="en-GB"/>
              <a:t> </a:t>
            </a:r>
            <a:r>
              <a:rPr b="1" lang="en-GB"/>
              <a:t>Example:</a:t>
            </a:r>
            <a:r>
              <a:rPr lang="en-GB"/>
              <a:t> MERN apps use RESTful routes for data management.</a:t>
            </a:r>
            <a:endParaRPr/>
          </a:p>
        </p:txBody>
      </p:sp>
      <p:sp>
        <p:nvSpPr>
          <p:cNvPr id="572" name="Google Shape;572;p7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State and Data Management</a:t>
            </a:r>
            <a:endParaRPr>
              <a:solidFill>
                <a:schemeClr val="dk1"/>
              </a:solidFill>
            </a:endParaRPr>
          </a:p>
        </p:txBody>
      </p:sp>
      <p:sp>
        <p:nvSpPr>
          <p:cNvPr id="578" name="Google Shape;578;p75"/>
          <p:cNvSpPr txBox="1"/>
          <p:nvPr/>
        </p:nvSpPr>
        <p:spPr>
          <a:xfrm>
            <a:off x="419100" y="1282700"/>
            <a:ext cx="5867400" cy="328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t>Purpose:</a:t>
            </a:r>
            <a:r>
              <a:rPr lang="en-GB" sz="1600"/>
              <a:t> Maintain consistency between UI and backend.</a:t>
            </a:r>
            <a:endParaRPr sz="1600"/>
          </a:p>
          <a:p>
            <a:pPr indent="0" lvl="0" marL="0" rtl="0" algn="l">
              <a:lnSpc>
                <a:spcPct val="115000"/>
              </a:lnSpc>
              <a:spcBef>
                <a:spcPts val="1200"/>
              </a:spcBef>
              <a:spcAft>
                <a:spcPts val="0"/>
              </a:spcAft>
              <a:buNone/>
            </a:pPr>
            <a:r>
              <a:rPr b="1" lang="en-GB" sz="1600"/>
              <a:t>Approaches:</a:t>
            </a:r>
            <a:endParaRPr b="1" sz="1600"/>
          </a:p>
          <a:p>
            <a:pPr indent="-330200" lvl="0" marL="457200" rtl="0" algn="l">
              <a:lnSpc>
                <a:spcPct val="115000"/>
              </a:lnSpc>
              <a:spcBef>
                <a:spcPts val="1200"/>
              </a:spcBef>
              <a:spcAft>
                <a:spcPts val="0"/>
              </a:spcAft>
              <a:buSzPts val="1600"/>
              <a:buChar char="●"/>
            </a:pPr>
            <a:r>
              <a:rPr b="1" lang="en-GB" sz="1600"/>
              <a:t>Redux / React Context</a:t>
            </a:r>
            <a:r>
              <a:rPr lang="en-GB" sz="1600"/>
              <a:t> → Global state sharing.</a:t>
            </a:r>
            <a:br>
              <a:rPr lang="en-GB" sz="1600"/>
            </a:br>
            <a:endParaRPr sz="1600"/>
          </a:p>
          <a:p>
            <a:pPr indent="-330200" lvl="0" marL="457200" rtl="0" algn="l">
              <a:lnSpc>
                <a:spcPct val="115000"/>
              </a:lnSpc>
              <a:spcBef>
                <a:spcPts val="0"/>
              </a:spcBef>
              <a:spcAft>
                <a:spcPts val="0"/>
              </a:spcAft>
              <a:buSzPts val="1600"/>
              <a:buChar char="●"/>
            </a:pPr>
            <a:r>
              <a:rPr b="1" lang="en-GB" sz="1600"/>
              <a:t>Optimistic UI updates</a:t>
            </a:r>
            <a:r>
              <a:rPr lang="en-GB" sz="1600"/>
              <a:t> → Show instant feedback while saving.</a:t>
            </a:r>
            <a:br>
              <a:rPr lang="en-GB" sz="1600"/>
            </a:br>
            <a:endParaRPr sz="1600"/>
          </a:p>
          <a:p>
            <a:pPr indent="-330200" lvl="0" marL="457200" rtl="0" algn="l">
              <a:lnSpc>
                <a:spcPct val="115000"/>
              </a:lnSpc>
              <a:spcBef>
                <a:spcPts val="0"/>
              </a:spcBef>
              <a:spcAft>
                <a:spcPts val="0"/>
              </a:spcAft>
              <a:buSzPts val="1600"/>
              <a:buChar char="●"/>
            </a:pPr>
            <a:r>
              <a:rPr b="1" lang="en-GB" sz="1600"/>
              <a:t>Error handling</a:t>
            </a:r>
            <a:r>
              <a:rPr lang="en-GB" sz="1600"/>
              <a:t> → Smooth failure recovery.</a:t>
            </a:r>
            <a:br>
              <a:rPr lang="en-GB" sz="1600"/>
            </a:br>
            <a:endParaRPr sz="1600"/>
          </a:p>
          <a:p>
            <a:pPr indent="-330200" lvl="0" marL="457200" rtl="0" algn="l">
              <a:lnSpc>
                <a:spcPct val="115000"/>
              </a:lnSpc>
              <a:spcBef>
                <a:spcPts val="0"/>
              </a:spcBef>
              <a:spcAft>
                <a:spcPts val="0"/>
              </a:spcAft>
              <a:buSzPts val="1600"/>
              <a:buChar char="●"/>
            </a:pPr>
            <a:r>
              <a:rPr b="1" lang="en-GB" sz="1600"/>
              <a:t>SWR / React Query</a:t>
            </a:r>
            <a:r>
              <a:rPr lang="en-GB" sz="1600"/>
              <a:t> → Auto data syncing &amp; caching.</a:t>
            </a:r>
            <a:endParaRPr sz="1600"/>
          </a:p>
        </p:txBody>
      </p:sp>
      <p:sp>
        <p:nvSpPr>
          <p:cNvPr id="579" name="Google Shape;579;p75"/>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Security and Deployment</a:t>
            </a:r>
            <a:endParaRPr>
              <a:solidFill>
                <a:schemeClr val="dk1"/>
              </a:solidFill>
            </a:endParaRPr>
          </a:p>
        </p:txBody>
      </p:sp>
      <p:sp>
        <p:nvSpPr>
          <p:cNvPr id="585" name="Google Shape;585;p76"/>
          <p:cNvSpPr txBox="1"/>
          <p:nvPr/>
        </p:nvSpPr>
        <p:spPr>
          <a:xfrm>
            <a:off x="838200" y="1017725"/>
            <a:ext cx="5816700" cy="326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t>Security Practices:</a:t>
            </a:r>
            <a:endParaRPr b="1" sz="1500"/>
          </a:p>
          <a:p>
            <a:pPr indent="-323850" lvl="0" marL="457200" rtl="0" algn="l">
              <a:lnSpc>
                <a:spcPct val="115000"/>
              </a:lnSpc>
              <a:spcBef>
                <a:spcPts val="1200"/>
              </a:spcBef>
              <a:spcAft>
                <a:spcPts val="0"/>
              </a:spcAft>
              <a:buSzPts val="1500"/>
              <a:buChar char="●"/>
            </a:pPr>
            <a:r>
              <a:rPr lang="en-GB" sz="1500"/>
              <a:t>Use </a:t>
            </a:r>
            <a:r>
              <a:rPr b="1" lang="en-GB" sz="1500"/>
              <a:t>HTTPS</a:t>
            </a:r>
            <a:r>
              <a:rPr lang="en-GB" sz="1500"/>
              <a:t> for encryption.</a:t>
            </a:r>
            <a:endParaRPr sz="1500"/>
          </a:p>
          <a:p>
            <a:pPr indent="-323850" lvl="0" marL="457200" rtl="0" algn="l">
              <a:lnSpc>
                <a:spcPct val="115000"/>
              </a:lnSpc>
              <a:spcBef>
                <a:spcPts val="0"/>
              </a:spcBef>
              <a:spcAft>
                <a:spcPts val="0"/>
              </a:spcAft>
              <a:buSzPts val="1500"/>
              <a:buChar char="●"/>
            </a:pPr>
            <a:r>
              <a:rPr lang="en-GB" sz="1500"/>
              <a:t>Manage users via </a:t>
            </a:r>
            <a:r>
              <a:rPr b="1" lang="en-GB" sz="1500"/>
              <a:t>token/session authentication</a:t>
            </a:r>
            <a:r>
              <a:rPr lang="en-GB" sz="1500"/>
              <a:t>.</a:t>
            </a:r>
            <a:endParaRPr sz="1500"/>
          </a:p>
          <a:p>
            <a:pPr indent="-323850" lvl="0" marL="457200" rtl="0" algn="l">
              <a:lnSpc>
                <a:spcPct val="115000"/>
              </a:lnSpc>
              <a:spcBef>
                <a:spcPts val="0"/>
              </a:spcBef>
              <a:spcAft>
                <a:spcPts val="0"/>
              </a:spcAft>
              <a:buSzPts val="1500"/>
              <a:buChar char="●"/>
            </a:pPr>
            <a:r>
              <a:rPr lang="en-GB" sz="1500"/>
              <a:t>Store </a:t>
            </a:r>
            <a:r>
              <a:rPr b="1" lang="en-GB" sz="1500"/>
              <a:t>environment variables</a:t>
            </a:r>
            <a:r>
              <a:rPr lang="en-GB" sz="1500"/>
              <a:t> securely.</a:t>
            </a:r>
            <a:br>
              <a:rPr lang="en-GB" sz="1500"/>
            </a:br>
            <a:endParaRPr sz="1500"/>
          </a:p>
          <a:p>
            <a:pPr indent="0" lvl="0" marL="0" rtl="0" algn="l">
              <a:lnSpc>
                <a:spcPct val="115000"/>
              </a:lnSpc>
              <a:spcBef>
                <a:spcPts val="1200"/>
              </a:spcBef>
              <a:spcAft>
                <a:spcPts val="0"/>
              </a:spcAft>
              <a:buNone/>
            </a:pPr>
            <a:r>
              <a:rPr b="1" lang="en-GB" sz="1500"/>
              <a:t>Deployment:</a:t>
            </a:r>
            <a:endParaRPr b="1" sz="1500"/>
          </a:p>
          <a:p>
            <a:pPr indent="-323850" lvl="0" marL="457200" rtl="0" algn="l">
              <a:lnSpc>
                <a:spcPct val="115000"/>
              </a:lnSpc>
              <a:spcBef>
                <a:spcPts val="1200"/>
              </a:spcBef>
              <a:spcAft>
                <a:spcPts val="0"/>
              </a:spcAft>
              <a:buSzPts val="1500"/>
              <a:buChar char="●"/>
            </a:pPr>
            <a:r>
              <a:rPr lang="en-GB" sz="1500"/>
              <a:t>Platforms: </a:t>
            </a:r>
            <a:r>
              <a:rPr b="1" lang="en-GB" sz="1500"/>
              <a:t>Vercel, Render, Heroku</a:t>
            </a:r>
            <a:r>
              <a:rPr lang="en-GB" sz="1500"/>
              <a:t>.</a:t>
            </a:r>
            <a:endParaRPr sz="1500"/>
          </a:p>
          <a:p>
            <a:pPr indent="-323850" lvl="0" marL="457200" rtl="0" algn="l">
              <a:lnSpc>
                <a:spcPct val="115000"/>
              </a:lnSpc>
              <a:spcBef>
                <a:spcPts val="0"/>
              </a:spcBef>
              <a:spcAft>
                <a:spcPts val="0"/>
              </a:spcAft>
              <a:buSzPts val="1500"/>
              <a:buChar char="●"/>
            </a:pPr>
            <a:r>
              <a:rPr lang="en-GB" sz="1500"/>
              <a:t>Combine frontend &amp; backend into one deployable unit.</a:t>
            </a:r>
            <a:endParaRPr sz="1500"/>
          </a:p>
          <a:p>
            <a:pPr indent="-323850" lvl="0" marL="457200" rtl="0" algn="l">
              <a:lnSpc>
                <a:spcPct val="115000"/>
              </a:lnSpc>
              <a:spcBef>
                <a:spcPts val="0"/>
              </a:spcBef>
              <a:spcAft>
                <a:spcPts val="0"/>
              </a:spcAft>
              <a:buSzPts val="1500"/>
              <a:buChar char="●"/>
            </a:pPr>
            <a:r>
              <a:rPr lang="en-GB" sz="1500"/>
              <a:t>Use </a:t>
            </a:r>
            <a:r>
              <a:rPr b="1" lang="en-GB" sz="1500"/>
              <a:t>CI/CD pipelines</a:t>
            </a:r>
            <a:r>
              <a:rPr lang="en-GB" sz="1500"/>
              <a:t> for automation.</a:t>
            </a:r>
            <a:endParaRPr sz="1500"/>
          </a:p>
          <a:p>
            <a:pPr indent="-323850" lvl="0" marL="457200" rtl="0" algn="l">
              <a:lnSpc>
                <a:spcPct val="115000"/>
              </a:lnSpc>
              <a:spcBef>
                <a:spcPts val="0"/>
              </a:spcBef>
              <a:spcAft>
                <a:spcPts val="0"/>
              </a:spcAft>
              <a:buSzPts val="1500"/>
              <a:buChar char="●"/>
            </a:pPr>
            <a:r>
              <a:rPr lang="en-GB" sz="1500"/>
              <a:t>Perform </a:t>
            </a:r>
            <a:r>
              <a:rPr b="1" lang="en-GB" sz="1500"/>
              <a:t>testing after deployment</a:t>
            </a:r>
            <a:r>
              <a:rPr lang="en-GB" sz="1500"/>
              <a:t> for validation.</a:t>
            </a:r>
            <a:endParaRPr sz="1500"/>
          </a:p>
        </p:txBody>
      </p:sp>
      <p:sp>
        <p:nvSpPr>
          <p:cNvPr id="586" name="Google Shape;586;p76"/>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Web Services Fundamentals</a:t>
            </a:r>
            <a:endParaRPr>
              <a:solidFill>
                <a:schemeClr val="dk1"/>
              </a:solidFill>
            </a:endParaRPr>
          </a:p>
        </p:txBody>
      </p:sp>
      <p:sp>
        <p:nvSpPr>
          <p:cNvPr id="592" name="Google Shape;592;p77"/>
          <p:cNvSpPr txBox="1"/>
          <p:nvPr/>
        </p:nvSpPr>
        <p:spPr>
          <a:xfrm>
            <a:off x="482600" y="1113300"/>
            <a:ext cx="6794400" cy="342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t>Definition:</a:t>
            </a:r>
            <a:br>
              <a:rPr b="1" lang="en-GB" sz="1500"/>
            </a:br>
            <a:r>
              <a:rPr lang="en-GB" sz="1500"/>
              <a:t> Web services allow </a:t>
            </a:r>
            <a:r>
              <a:rPr b="1" lang="en-GB" sz="1500"/>
              <a:t>application-to-application communication</a:t>
            </a:r>
            <a:r>
              <a:rPr lang="en-GB" sz="1500"/>
              <a:t> using the web.</a:t>
            </a:r>
            <a:endParaRPr sz="1500"/>
          </a:p>
          <a:p>
            <a:pPr indent="0" lvl="0" marL="0" rtl="0" algn="l">
              <a:lnSpc>
                <a:spcPct val="115000"/>
              </a:lnSpc>
              <a:spcBef>
                <a:spcPts val="1200"/>
              </a:spcBef>
              <a:spcAft>
                <a:spcPts val="0"/>
              </a:spcAft>
              <a:buNone/>
            </a:pPr>
            <a:r>
              <a:rPr b="1" lang="en-GB" sz="1500"/>
              <a:t>Types:</a:t>
            </a:r>
            <a:endParaRPr b="1" sz="1500"/>
          </a:p>
          <a:p>
            <a:pPr indent="-323850" lvl="0" marL="457200" rtl="0" algn="l">
              <a:lnSpc>
                <a:spcPct val="115000"/>
              </a:lnSpc>
              <a:spcBef>
                <a:spcPts val="1200"/>
              </a:spcBef>
              <a:spcAft>
                <a:spcPts val="0"/>
              </a:spcAft>
              <a:buSzPts val="1500"/>
              <a:buChar char="●"/>
            </a:pPr>
            <a:r>
              <a:rPr b="1" lang="en-GB" sz="1500"/>
              <a:t>SOAP:</a:t>
            </a:r>
            <a:r>
              <a:rPr lang="en-GB" sz="1500"/>
              <a:t> XML-based, secure, and stateful (enterprise).</a:t>
            </a:r>
            <a:endParaRPr sz="1500"/>
          </a:p>
          <a:p>
            <a:pPr indent="-323850" lvl="0" marL="457200" rtl="0" algn="l">
              <a:lnSpc>
                <a:spcPct val="115000"/>
              </a:lnSpc>
              <a:spcBef>
                <a:spcPts val="0"/>
              </a:spcBef>
              <a:spcAft>
                <a:spcPts val="0"/>
              </a:spcAft>
              <a:buSzPts val="1500"/>
              <a:buChar char="●"/>
            </a:pPr>
            <a:r>
              <a:rPr b="1" lang="en-GB" sz="1500"/>
              <a:t>REST:</a:t>
            </a:r>
            <a:r>
              <a:rPr lang="en-GB" sz="1500"/>
              <a:t> Lightweight, stateless, and flexible using JSON/XML.</a:t>
            </a:r>
            <a:br>
              <a:rPr lang="en-GB" sz="1500"/>
            </a:br>
            <a:endParaRPr sz="1500"/>
          </a:p>
          <a:p>
            <a:pPr indent="0" lvl="0" marL="0" rtl="0" algn="l">
              <a:lnSpc>
                <a:spcPct val="115000"/>
              </a:lnSpc>
              <a:spcBef>
                <a:spcPts val="1200"/>
              </a:spcBef>
              <a:spcAft>
                <a:spcPts val="0"/>
              </a:spcAft>
              <a:buNone/>
            </a:pPr>
            <a:r>
              <a:rPr b="1" lang="en-GB" sz="1500"/>
              <a:t>Principles (SOA):</a:t>
            </a:r>
            <a:endParaRPr b="1" sz="1500"/>
          </a:p>
          <a:p>
            <a:pPr indent="-323850" lvl="0" marL="457200" rtl="0" algn="l">
              <a:lnSpc>
                <a:spcPct val="115000"/>
              </a:lnSpc>
              <a:spcBef>
                <a:spcPts val="1200"/>
              </a:spcBef>
              <a:spcAft>
                <a:spcPts val="0"/>
              </a:spcAft>
              <a:buSzPts val="1500"/>
              <a:buChar char="●"/>
            </a:pPr>
            <a:r>
              <a:rPr lang="en-GB" sz="1500"/>
              <a:t>Modular &amp; reusable services.</a:t>
            </a:r>
            <a:endParaRPr sz="1500"/>
          </a:p>
          <a:p>
            <a:pPr indent="-323850" lvl="0" marL="457200" rtl="0" algn="l">
              <a:lnSpc>
                <a:spcPct val="115000"/>
              </a:lnSpc>
              <a:spcBef>
                <a:spcPts val="0"/>
              </a:spcBef>
              <a:spcAft>
                <a:spcPts val="0"/>
              </a:spcAft>
              <a:buSzPts val="1500"/>
              <a:buChar char="●"/>
            </a:pPr>
            <a:r>
              <a:rPr lang="en-GB" sz="1500"/>
              <a:t>Standardized interfaces for interoperability.</a:t>
            </a:r>
            <a:endParaRPr sz="1500"/>
          </a:p>
        </p:txBody>
      </p:sp>
      <p:sp>
        <p:nvSpPr>
          <p:cNvPr id="593" name="Google Shape;593;p77"/>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Java Integration with Web Services</a:t>
            </a:r>
            <a:endParaRPr>
              <a:solidFill>
                <a:schemeClr val="dk1"/>
              </a:solidFill>
            </a:endParaRPr>
          </a:p>
        </p:txBody>
      </p:sp>
      <p:sp>
        <p:nvSpPr>
          <p:cNvPr id="599" name="Google Shape;599;p78"/>
          <p:cNvSpPr txBox="1"/>
          <p:nvPr/>
        </p:nvSpPr>
        <p:spPr>
          <a:xfrm>
            <a:off x="431800" y="1397000"/>
            <a:ext cx="6337500" cy="33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700"/>
              <a:t>Frameworks:</a:t>
            </a:r>
            <a:endParaRPr b="1" sz="1700"/>
          </a:p>
          <a:p>
            <a:pPr indent="-336550" lvl="0" marL="457200" rtl="0" algn="l">
              <a:lnSpc>
                <a:spcPct val="115000"/>
              </a:lnSpc>
              <a:spcBef>
                <a:spcPts val="1200"/>
              </a:spcBef>
              <a:spcAft>
                <a:spcPts val="0"/>
              </a:spcAft>
              <a:buSzPts val="1700"/>
              <a:buChar char="●"/>
            </a:pPr>
            <a:r>
              <a:rPr b="1" lang="en-GB" sz="1700"/>
              <a:t>SOAP:</a:t>
            </a:r>
            <a:r>
              <a:rPr lang="en-GB" sz="1700"/>
              <a:t> JAX-RPC, Spring Web Services.</a:t>
            </a:r>
            <a:endParaRPr sz="1700"/>
          </a:p>
          <a:p>
            <a:pPr indent="-336550" lvl="0" marL="457200" rtl="0" algn="l">
              <a:lnSpc>
                <a:spcPct val="115000"/>
              </a:lnSpc>
              <a:spcBef>
                <a:spcPts val="0"/>
              </a:spcBef>
              <a:spcAft>
                <a:spcPts val="0"/>
              </a:spcAft>
              <a:buSzPts val="1700"/>
              <a:buChar char="●"/>
            </a:pPr>
            <a:r>
              <a:rPr b="1" lang="en-GB" sz="1700"/>
              <a:t>REST:</a:t>
            </a:r>
            <a:r>
              <a:rPr lang="en-GB" sz="1700"/>
              <a:t> JAX-RS, Jersey, Spring Boot.</a:t>
            </a:r>
            <a:endParaRPr sz="1700"/>
          </a:p>
          <a:p>
            <a:pPr indent="0" lvl="0" marL="0" rtl="0" algn="l">
              <a:lnSpc>
                <a:spcPct val="115000"/>
              </a:lnSpc>
              <a:spcBef>
                <a:spcPts val="1200"/>
              </a:spcBef>
              <a:spcAft>
                <a:spcPts val="0"/>
              </a:spcAft>
              <a:buNone/>
            </a:pPr>
            <a:r>
              <a:rPr b="1" lang="en-GB" sz="1700"/>
              <a:t>Key Components:</a:t>
            </a:r>
            <a:endParaRPr b="1" sz="1700"/>
          </a:p>
          <a:p>
            <a:pPr indent="-336550" lvl="0" marL="457200" rtl="0" algn="l">
              <a:lnSpc>
                <a:spcPct val="115000"/>
              </a:lnSpc>
              <a:spcBef>
                <a:spcPts val="1200"/>
              </a:spcBef>
              <a:spcAft>
                <a:spcPts val="0"/>
              </a:spcAft>
              <a:buSzPts val="1700"/>
              <a:buChar char="●"/>
            </a:pPr>
            <a:r>
              <a:rPr b="1" lang="en-GB" sz="1700"/>
              <a:t>JAXB:</a:t>
            </a:r>
            <a:r>
              <a:rPr lang="en-GB" sz="1700"/>
              <a:t> Converts Java objects ↔ XML.</a:t>
            </a:r>
            <a:endParaRPr sz="1700"/>
          </a:p>
          <a:p>
            <a:pPr indent="-336550" lvl="0" marL="457200" rtl="0" algn="l">
              <a:lnSpc>
                <a:spcPct val="115000"/>
              </a:lnSpc>
              <a:spcBef>
                <a:spcPts val="0"/>
              </a:spcBef>
              <a:spcAft>
                <a:spcPts val="0"/>
              </a:spcAft>
              <a:buSzPts val="1700"/>
              <a:buChar char="●"/>
            </a:pPr>
            <a:r>
              <a:rPr b="1" lang="en-GB" sz="1700"/>
              <a:t>XSD (XML Schema):</a:t>
            </a:r>
            <a:r>
              <a:rPr lang="en-GB" sz="1700"/>
              <a:t> Defines XML structure → auto-generate Java classes.</a:t>
            </a:r>
            <a:endParaRPr sz="1700"/>
          </a:p>
          <a:p>
            <a:pPr indent="-336550" lvl="0" marL="457200" rtl="0" algn="l">
              <a:lnSpc>
                <a:spcPct val="115000"/>
              </a:lnSpc>
              <a:spcBef>
                <a:spcPts val="0"/>
              </a:spcBef>
              <a:spcAft>
                <a:spcPts val="0"/>
              </a:spcAft>
              <a:buSzPts val="1700"/>
              <a:buChar char="●"/>
            </a:pPr>
            <a:r>
              <a:rPr b="1" lang="en-GB" sz="1700"/>
              <a:t>HTTP Methods:</a:t>
            </a:r>
            <a:r>
              <a:rPr lang="en-GB" sz="1700"/>
              <a:t> GET, POST, PUT, DELETE support CRUD.</a:t>
            </a:r>
            <a:endParaRPr sz="1700"/>
          </a:p>
        </p:txBody>
      </p:sp>
      <p:sp>
        <p:nvSpPr>
          <p:cNvPr id="600" name="Google Shape;600;p78"/>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dk1"/>
                </a:solidFill>
              </a:rPr>
              <a:t>Testing and Deployment of APIs</a:t>
            </a:r>
            <a:endParaRPr>
              <a:solidFill>
                <a:schemeClr val="dk1"/>
              </a:solidFill>
            </a:endParaRPr>
          </a:p>
        </p:txBody>
      </p:sp>
      <p:sp>
        <p:nvSpPr>
          <p:cNvPr id="606" name="Google Shape;606;p79"/>
          <p:cNvSpPr txBox="1"/>
          <p:nvPr/>
        </p:nvSpPr>
        <p:spPr>
          <a:xfrm>
            <a:off x="546100" y="1017725"/>
            <a:ext cx="6426300" cy="3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t>Testing Tools:</a:t>
            </a:r>
            <a:endParaRPr b="1"/>
          </a:p>
          <a:p>
            <a:pPr indent="-317500" lvl="0" marL="457200" rtl="0" algn="l">
              <a:lnSpc>
                <a:spcPct val="115000"/>
              </a:lnSpc>
              <a:spcBef>
                <a:spcPts val="1200"/>
              </a:spcBef>
              <a:spcAft>
                <a:spcPts val="0"/>
              </a:spcAft>
              <a:buSzPts val="1400"/>
              <a:buChar char="●"/>
            </a:pPr>
            <a:r>
              <a:rPr b="1" lang="en-GB"/>
              <a:t>Postman, Curl, SOAP UI</a:t>
            </a:r>
            <a:r>
              <a:rPr lang="en-GB"/>
              <a:t> – test endpoints &amp; responses.</a:t>
            </a:r>
            <a:br>
              <a:rPr lang="en-GB"/>
            </a:br>
            <a:endParaRPr/>
          </a:p>
          <a:p>
            <a:pPr indent="0" lvl="0" marL="0" rtl="0" algn="l">
              <a:lnSpc>
                <a:spcPct val="115000"/>
              </a:lnSpc>
              <a:spcBef>
                <a:spcPts val="1200"/>
              </a:spcBef>
              <a:spcAft>
                <a:spcPts val="0"/>
              </a:spcAft>
              <a:buNone/>
            </a:pPr>
            <a:r>
              <a:rPr b="1" lang="en-GB"/>
              <a:t>Architecture Layers:</a:t>
            </a:r>
            <a:endParaRPr b="1"/>
          </a:p>
          <a:p>
            <a:pPr indent="-317500" lvl="0" marL="457200" rtl="0" algn="l">
              <a:lnSpc>
                <a:spcPct val="115000"/>
              </a:lnSpc>
              <a:spcBef>
                <a:spcPts val="1200"/>
              </a:spcBef>
              <a:spcAft>
                <a:spcPts val="0"/>
              </a:spcAft>
              <a:buSzPts val="1400"/>
              <a:buChar char="●"/>
            </a:pPr>
            <a:r>
              <a:rPr b="1" lang="en-GB"/>
              <a:t>Controller → Service → Repository → Model</a:t>
            </a:r>
            <a:r>
              <a:rPr lang="en-GB"/>
              <a:t> separation in Java apps.</a:t>
            </a:r>
            <a:br>
              <a:rPr lang="en-GB"/>
            </a:br>
            <a:endParaRPr/>
          </a:p>
          <a:p>
            <a:pPr indent="0" lvl="0" marL="0" rtl="0" algn="l">
              <a:lnSpc>
                <a:spcPct val="115000"/>
              </a:lnSpc>
              <a:spcBef>
                <a:spcPts val="1200"/>
              </a:spcBef>
              <a:spcAft>
                <a:spcPts val="0"/>
              </a:spcAft>
              <a:buNone/>
            </a:pPr>
            <a:r>
              <a:rPr b="1" lang="en-GB"/>
              <a:t>Integration &amp; Deployment:</a:t>
            </a:r>
            <a:endParaRPr b="1"/>
          </a:p>
          <a:p>
            <a:pPr indent="-317500" lvl="0" marL="457200" rtl="0" algn="l">
              <a:lnSpc>
                <a:spcPct val="115000"/>
              </a:lnSpc>
              <a:spcBef>
                <a:spcPts val="1200"/>
              </a:spcBef>
              <a:spcAft>
                <a:spcPts val="0"/>
              </a:spcAft>
              <a:buSzPts val="1400"/>
              <a:buChar char="●"/>
            </a:pPr>
            <a:r>
              <a:rPr b="1" lang="en-GB"/>
              <a:t>Java REST APIs</a:t>
            </a:r>
            <a:r>
              <a:rPr lang="en-GB"/>
              <a:t> connect with React frontend.</a:t>
            </a:r>
            <a:br>
              <a:rPr lang="en-GB"/>
            </a:br>
            <a:endParaRPr/>
          </a:p>
          <a:p>
            <a:pPr indent="-317500" lvl="0" marL="457200" rtl="0" algn="l">
              <a:lnSpc>
                <a:spcPct val="115000"/>
              </a:lnSpc>
              <a:spcBef>
                <a:spcPts val="0"/>
              </a:spcBef>
              <a:spcAft>
                <a:spcPts val="0"/>
              </a:spcAft>
              <a:buSzPts val="1400"/>
              <a:buChar char="●"/>
            </a:pPr>
            <a:r>
              <a:rPr b="1" lang="en-GB"/>
              <a:t>HTTP Client API</a:t>
            </a:r>
            <a:r>
              <a:rPr lang="en-GB"/>
              <a:t> allows async &amp; secure (SSL) communication.</a:t>
            </a:r>
            <a:br>
              <a:rPr lang="en-GB"/>
            </a:br>
            <a:endParaRPr/>
          </a:p>
          <a:p>
            <a:pPr indent="-317500" lvl="0" marL="457200" rtl="0" algn="l">
              <a:lnSpc>
                <a:spcPct val="115000"/>
              </a:lnSpc>
              <a:spcBef>
                <a:spcPts val="0"/>
              </a:spcBef>
              <a:spcAft>
                <a:spcPts val="0"/>
              </a:spcAft>
              <a:buSzPts val="1400"/>
              <a:buChar char="●"/>
            </a:pPr>
            <a:r>
              <a:rPr lang="en-GB"/>
              <a:t>APIs deployed on servers → shared URLs for live testing.</a:t>
            </a:r>
            <a:endParaRPr/>
          </a:p>
        </p:txBody>
      </p:sp>
      <p:sp>
        <p:nvSpPr>
          <p:cNvPr id="607" name="Google Shape;607;p79"/>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What is Deployment?</a:t>
            </a:r>
            <a:endParaRPr>
              <a:solidFill>
                <a:srgbClr val="FF9900"/>
              </a:solidFill>
            </a:endParaRPr>
          </a:p>
        </p:txBody>
      </p:sp>
      <p:sp>
        <p:nvSpPr>
          <p:cNvPr id="613" name="Google Shape;613;p80"/>
          <p:cNvSpPr txBox="1"/>
          <p:nvPr/>
        </p:nvSpPr>
        <p:spPr>
          <a:xfrm>
            <a:off x="403750" y="1113300"/>
            <a:ext cx="6674100" cy="331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600"/>
              <a:t>Deployment is the process of moving an application from local development to a live server accessible over the internet.</a:t>
            </a:r>
            <a:endParaRPr sz="1600"/>
          </a:p>
          <a:p>
            <a:pPr indent="0" lvl="0" marL="0" rtl="0" algn="l">
              <a:lnSpc>
                <a:spcPct val="115000"/>
              </a:lnSpc>
              <a:spcBef>
                <a:spcPts val="1200"/>
              </a:spcBef>
              <a:spcAft>
                <a:spcPts val="0"/>
              </a:spcAft>
              <a:buNone/>
            </a:pPr>
            <a:r>
              <a:rPr b="1" lang="en-GB" sz="1600"/>
              <a:t>Purpose:</a:t>
            </a:r>
            <a:endParaRPr b="1" sz="1600"/>
          </a:p>
          <a:p>
            <a:pPr indent="-330200" lvl="0" marL="457200" rtl="0" algn="l">
              <a:lnSpc>
                <a:spcPct val="115000"/>
              </a:lnSpc>
              <a:spcBef>
                <a:spcPts val="1200"/>
              </a:spcBef>
              <a:spcAft>
                <a:spcPts val="0"/>
              </a:spcAft>
              <a:buSzPts val="1600"/>
              <a:buChar char="●"/>
            </a:pPr>
            <a:r>
              <a:rPr lang="en-GB" sz="1600"/>
              <a:t>Make your app available to users.</a:t>
            </a:r>
            <a:endParaRPr sz="1600"/>
          </a:p>
          <a:p>
            <a:pPr indent="-330200" lvl="0" marL="457200" rtl="0" algn="l">
              <a:lnSpc>
                <a:spcPct val="115000"/>
              </a:lnSpc>
              <a:spcBef>
                <a:spcPts val="0"/>
              </a:spcBef>
              <a:spcAft>
                <a:spcPts val="0"/>
              </a:spcAft>
              <a:buSzPts val="1600"/>
              <a:buChar char="●"/>
            </a:pPr>
            <a:r>
              <a:rPr lang="en-GB" sz="1600"/>
              <a:t>Manage updates &amp; scalability.</a:t>
            </a:r>
            <a:endParaRPr sz="1600"/>
          </a:p>
          <a:p>
            <a:pPr indent="-330200" lvl="0" marL="457200" rtl="0" algn="l">
              <a:lnSpc>
                <a:spcPct val="115000"/>
              </a:lnSpc>
              <a:spcBef>
                <a:spcPts val="0"/>
              </a:spcBef>
              <a:spcAft>
                <a:spcPts val="0"/>
              </a:spcAft>
              <a:buSzPts val="1600"/>
              <a:buChar char="●"/>
            </a:pPr>
            <a:r>
              <a:rPr lang="en-GB" sz="1600"/>
              <a:t>Ensure reliable performance and uptime.</a:t>
            </a:r>
            <a:br>
              <a:rPr lang="en-GB" sz="1600"/>
            </a:br>
            <a:endParaRPr sz="1600"/>
          </a:p>
          <a:p>
            <a:pPr indent="0" lvl="0" marL="0" rtl="0" algn="l">
              <a:lnSpc>
                <a:spcPct val="115000"/>
              </a:lnSpc>
              <a:spcBef>
                <a:spcPts val="1200"/>
              </a:spcBef>
              <a:spcAft>
                <a:spcPts val="0"/>
              </a:spcAft>
              <a:buNone/>
            </a:pPr>
            <a:r>
              <a:rPr b="1" lang="en-GB" sz="1600"/>
              <a:t>Common Platforms:</a:t>
            </a:r>
            <a:endParaRPr b="1" sz="1600"/>
          </a:p>
          <a:p>
            <a:pPr indent="0" lvl="0" marL="0" rtl="0" algn="l">
              <a:lnSpc>
                <a:spcPct val="115000"/>
              </a:lnSpc>
              <a:spcBef>
                <a:spcPts val="1200"/>
              </a:spcBef>
              <a:spcAft>
                <a:spcPts val="1200"/>
              </a:spcAft>
              <a:buNone/>
            </a:pPr>
            <a:r>
              <a:rPr lang="en-GB" sz="1600"/>
              <a:t>Vercel, Render, Heroku, Netlify, AWS.</a:t>
            </a:r>
            <a:endParaRPr sz="1600"/>
          </a:p>
        </p:txBody>
      </p:sp>
      <p:pic>
        <p:nvPicPr>
          <p:cNvPr descr="Data storage settings vector concept metaphor (provided by Getty Images)" id="614" name="Google Shape;614;p80"/>
          <p:cNvPicPr preferRelativeResize="0"/>
          <p:nvPr/>
        </p:nvPicPr>
        <p:blipFill>
          <a:blip r:embed="rId3">
            <a:alphaModFix/>
          </a:blip>
          <a:stretch>
            <a:fillRect/>
          </a:stretch>
        </p:blipFill>
        <p:spPr>
          <a:xfrm>
            <a:off x="6446475" y="1888775"/>
            <a:ext cx="2115625" cy="2115625"/>
          </a:xfrm>
          <a:prstGeom prst="rect">
            <a:avLst/>
          </a:prstGeom>
          <a:noFill/>
          <a:ln>
            <a:noFill/>
          </a:ln>
        </p:spPr>
      </p:pic>
      <p:sp>
        <p:nvSpPr>
          <p:cNvPr id="615" name="Google Shape;615;p80"/>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Render Overview</a:t>
            </a:r>
            <a:endParaRPr>
              <a:solidFill>
                <a:srgbClr val="FF9900"/>
              </a:solidFill>
            </a:endParaRPr>
          </a:p>
        </p:txBody>
      </p:sp>
      <p:sp>
        <p:nvSpPr>
          <p:cNvPr id="621" name="Google Shape;621;p81"/>
          <p:cNvSpPr txBox="1"/>
          <p:nvPr/>
        </p:nvSpPr>
        <p:spPr>
          <a:xfrm>
            <a:off x="178125" y="1401300"/>
            <a:ext cx="5925900" cy="318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t>Render</a:t>
            </a:r>
            <a:r>
              <a:rPr lang="en-GB"/>
              <a:t> – good for </a:t>
            </a:r>
            <a:r>
              <a:rPr b="1" lang="en-GB"/>
              <a:t>full stack / backend apps (Node.js, Express, MongoDB)</a:t>
            </a:r>
            <a:r>
              <a:rPr lang="en-GB"/>
              <a:t>.</a:t>
            </a:r>
            <a:endParaRPr/>
          </a:p>
          <a:p>
            <a:pPr indent="0" lvl="0" marL="0" rtl="0" algn="l">
              <a:lnSpc>
                <a:spcPct val="115000"/>
              </a:lnSpc>
              <a:spcBef>
                <a:spcPts val="1200"/>
              </a:spcBef>
              <a:spcAft>
                <a:spcPts val="0"/>
              </a:spcAft>
              <a:buNone/>
            </a:pPr>
            <a:r>
              <a:rPr b="1" lang="en-GB"/>
              <a:t>Features:</a:t>
            </a:r>
            <a:endParaRPr b="1"/>
          </a:p>
          <a:p>
            <a:pPr indent="-317500" lvl="0" marL="457200" rtl="0" algn="l">
              <a:lnSpc>
                <a:spcPct val="115000"/>
              </a:lnSpc>
              <a:spcBef>
                <a:spcPts val="1200"/>
              </a:spcBef>
              <a:spcAft>
                <a:spcPts val="0"/>
              </a:spcAft>
              <a:buSzPts val="1400"/>
              <a:buChar char="●"/>
            </a:pPr>
            <a:r>
              <a:rPr lang="en-GB"/>
              <a:t>Free tier for web services and databases.</a:t>
            </a:r>
            <a:br>
              <a:rPr lang="en-GB"/>
            </a:br>
            <a:endParaRPr/>
          </a:p>
          <a:p>
            <a:pPr indent="-317500" lvl="0" marL="457200" rtl="0" algn="l">
              <a:lnSpc>
                <a:spcPct val="115000"/>
              </a:lnSpc>
              <a:spcBef>
                <a:spcPts val="0"/>
              </a:spcBef>
              <a:spcAft>
                <a:spcPts val="0"/>
              </a:spcAft>
              <a:buSzPts val="1400"/>
              <a:buChar char="●"/>
            </a:pPr>
            <a:r>
              <a:rPr lang="en-GB"/>
              <a:t>Auto deploy from GitHub on new commits.</a:t>
            </a:r>
            <a:br>
              <a:rPr lang="en-GB"/>
            </a:br>
            <a:endParaRPr/>
          </a:p>
          <a:p>
            <a:pPr indent="-317500" lvl="0" marL="457200" rtl="0" algn="l">
              <a:lnSpc>
                <a:spcPct val="115000"/>
              </a:lnSpc>
              <a:spcBef>
                <a:spcPts val="0"/>
              </a:spcBef>
              <a:spcAft>
                <a:spcPts val="0"/>
              </a:spcAft>
              <a:buSzPts val="1400"/>
              <a:buChar char="●"/>
            </a:pPr>
            <a:r>
              <a:rPr lang="en-GB"/>
              <a:t>Environment variable &amp; log monitoring.</a:t>
            </a:r>
            <a:br>
              <a:rPr lang="en-GB"/>
            </a:br>
            <a:endParaRPr/>
          </a:p>
          <a:p>
            <a:pPr indent="-317500" lvl="0" marL="457200" rtl="0" algn="l">
              <a:lnSpc>
                <a:spcPct val="115000"/>
              </a:lnSpc>
              <a:spcBef>
                <a:spcPts val="0"/>
              </a:spcBef>
              <a:spcAft>
                <a:spcPts val="0"/>
              </a:spcAft>
              <a:buSzPts val="1400"/>
              <a:buChar char="●"/>
            </a:pPr>
            <a:r>
              <a:rPr lang="en-GB"/>
              <a:t>Works well with MongoDB Atlas.</a:t>
            </a:r>
            <a:br>
              <a:rPr lang="en-GB"/>
            </a:br>
            <a:endParaRPr/>
          </a:p>
        </p:txBody>
      </p:sp>
      <p:sp>
        <p:nvSpPr>
          <p:cNvPr id="622" name="Google Shape;622;p81"/>
          <p:cNvSpPr txBox="1"/>
          <p:nvPr/>
        </p:nvSpPr>
        <p:spPr>
          <a:xfrm>
            <a:off x="5343900" y="1876300"/>
            <a:ext cx="3000000" cy="2890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t>Steps to Deploy Backend:</a:t>
            </a:r>
            <a:endParaRPr b="1" sz="1100"/>
          </a:p>
          <a:p>
            <a:pPr indent="-298450" lvl="0" marL="457200" rtl="0" algn="l">
              <a:lnSpc>
                <a:spcPct val="115000"/>
              </a:lnSpc>
              <a:spcBef>
                <a:spcPts val="1200"/>
              </a:spcBef>
              <a:spcAft>
                <a:spcPts val="0"/>
              </a:spcAft>
              <a:buSzPts val="1100"/>
              <a:buAutoNum type="arabicPeriod"/>
            </a:pPr>
            <a:r>
              <a:rPr lang="en-GB" sz="1100"/>
              <a:t>Push Node.js project to GitHub.</a:t>
            </a:r>
            <a:br>
              <a:rPr lang="en-GB" sz="1100"/>
            </a:br>
            <a:endParaRPr sz="1100"/>
          </a:p>
          <a:p>
            <a:pPr indent="-298450" lvl="0" marL="457200" rtl="0" algn="l">
              <a:lnSpc>
                <a:spcPct val="115000"/>
              </a:lnSpc>
              <a:spcBef>
                <a:spcPts val="0"/>
              </a:spcBef>
              <a:spcAft>
                <a:spcPts val="0"/>
              </a:spcAft>
              <a:buSzPts val="1100"/>
              <a:buAutoNum type="arabicPeriod"/>
            </a:pPr>
            <a:r>
              <a:rPr lang="en-GB" sz="1100"/>
              <a:t>Create new “Web Service” in Render.</a:t>
            </a:r>
            <a:br>
              <a:rPr lang="en-GB" sz="1100"/>
            </a:br>
            <a:endParaRPr sz="1100"/>
          </a:p>
          <a:p>
            <a:pPr indent="-298450" lvl="0" marL="457200" rtl="0" algn="l">
              <a:lnSpc>
                <a:spcPct val="115000"/>
              </a:lnSpc>
              <a:spcBef>
                <a:spcPts val="0"/>
              </a:spcBef>
              <a:spcAft>
                <a:spcPts val="0"/>
              </a:spcAft>
              <a:buSzPts val="1100"/>
              <a:buAutoNum type="arabicPeriod"/>
            </a:pPr>
            <a:r>
              <a:rPr lang="en-GB" sz="1100"/>
              <a:t>Connect repo → select package.json → Deploy.</a:t>
            </a:r>
            <a:br>
              <a:rPr lang="en-GB" sz="1100"/>
            </a:br>
            <a:endParaRPr sz="1100"/>
          </a:p>
          <a:p>
            <a:pPr indent="-298450" lvl="0" marL="457200" rtl="0" algn="l">
              <a:lnSpc>
                <a:spcPct val="115000"/>
              </a:lnSpc>
              <a:spcBef>
                <a:spcPts val="0"/>
              </a:spcBef>
              <a:spcAft>
                <a:spcPts val="0"/>
              </a:spcAft>
              <a:buSzPts val="1100"/>
              <a:buAutoNum type="arabicPeriod"/>
            </a:pPr>
            <a:r>
              <a:rPr lang="en-GB" sz="1100"/>
              <a:t>Add environment variables (e.g. DB URI, PORT).</a:t>
            </a:r>
            <a:br>
              <a:rPr lang="en-GB" sz="1100"/>
            </a:br>
            <a:endParaRPr sz="1100"/>
          </a:p>
          <a:p>
            <a:pPr indent="-298450" lvl="0" marL="457200" rtl="0" algn="l">
              <a:lnSpc>
                <a:spcPct val="115000"/>
              </a:lnSpc>
              <a:spcBef>
                <a:spcPts val="0"/>
              </a:spcBef>
              <a:spcAft>
                <a:spcPts val="0"/>
              </a:spcAft>
              <a:buSzPts val="1100"/>
              <a:buAutoNum type="arabicPeriod"/>
            </a:pPr>
            <a:r>
              <a:rPr lang="en-GB" sz="1100"/>
              <a:t>Use Render URL in your frontend.</a:t>
            </a:r>
            <a:br>
              <a:rPr lang="en-GB" sz="1100"/>
            </a:br>
            <a:endParaRPr/>
          </a:p>
        </p:txBody>
      </p:sp>
      <p:pic>
        <p:nvPicPr>
          <p:cNvPr id="623" name="Google Shape;623;p81"/>
          <p:cNvPicPr preferRelativeResize="0"/>
          <p:nvPr/>
        </p:nvPicPr>
        <p:blipFill>
          <a:blip r:embed="rId3">
            <a:alphaModFix/>
          </a:blip>
          <a:stretch>
            <a:fillRect/>
          </a:stretch>
        </p:blipFill>
        <p:spPr>
          <a:xfrm>
            <a:off x="6030700" y="318050"/>
            <a:ext cx="1925752" cy="1083249"/>
          </a:xfrm>
          <a:prstGeom prst="rect">
            <a:avLst/>
          </a:prstGeom>
          <a:noFill/>
          <a:ln>
            <a:noFill/>
          </a:ln>
        </p:spPr>
      </p:pic>
      <p:sp>
        <p:nvSpPr>
          <p:cNvPr id="624" name="Google Shape;624;p81"/>
          <p:cNvSpPr txBox="1"/>
          <p:nvPr/>
        </p:nvSpPr>
        <p:spPr>
          <a:xfrm>
            <a:off x="7359600" y="4743300"/>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Event Driven Programming</a:t>
            </a:r>
            <a:endParaRPr>
              <a:solidFill>
                <a:srgbClr val="6AA84F"/>
              </a:solidFill>
            </a:endParaRPr>
          </a:p>
        </p:txBody>
      </p:sp>
      <p:sp>
        <p:nvSpPr>
          <p:cNvPr id="106" name="Google Shape;106;p19"/>
          <p:cNvSpPr txBox="1"/>
          <p:nvPr/>
        </p:nvSpPr>
        <p:spPr>
          <a:xfrm>
            <a:off x="403775" y="1270650"/>
            <a:ext cx="57357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Programs respond to events (user clicks, HTTP requests)</a:t>
            </a:r>
            <a:endParaRPr sz="1800"/>
          </a:p>
          <a:p>
            <a:pPr indent="-342900" lvl="0" marL="457200" rtl="0" algn="l">
              <a:lnSpc>
                <a:spcPct val="115000"/>
              </a:lnSpc>
              <a:spcBef>
                <a:spcPts val="0"/>
              </a:spcBef>
              <a:spcAft>
                <a:spcPts val="0"/>
              </a:spcAft>
              <a:buSzPts val="1800"/>
              <a:buChar char="●"/>
            </a:pPr>
            <a:r>
              <a:rPr lang="en-GB" sz="1800"/>
              <a:t>Events trigger callbacks or event handlers</a:t>
            </a:r>
            <a:endParaRPr sz="1800"/>
          </a:p>
          <a:p>
            <a:pPr indent="-342900" lvl="0" marL="457200" rtl="0" algn="l">
              <a:lnSpc>
                <a:spcPct val="115000"/>
              </a:lnSpc>
              <a:spcBef>
                <a:spcPts val="0"/>
              </a:spcBef>
              <a:spcAft>
                <a:spcPts val="0"/>
              </a:spcAft>
              <a:buSzPts val="1800"/>
              <a:buChar char="●"/>
            </a:pPr>
            <a:r>
              <a:rPr lang="en-GB" sz="1800"/>
              <a:t>Non-blocking: doesn't wait for operations to complete</a:t>
            </a:r>
            <a:endParaRPr sz="1800"/>
          </a:p>
          <a:p>
            <a:pPr indent="-342900" lvl="0" marL="457200" rtl="0" algn="l">
              <a:lnSpc>
                <a:spcPct val="115000"/>
              </a:lnSpc>
              <a:spcBef>
                <a:spcPts val="0"/>
              </a:spcBef>
              <a:spcAft>
                <a:spcPts val="0"/>
              </a:spcAft>
              <a:buSzPts val="1800"/>
              <a:buChar char="●"/>
            </a:pPr>
            <a:r>
              <a:rPr lang="en-GB" sz="1800"/>
              <a:t>Highly scalable for concurrent operations</a:t>
            </a:r>
            <a:endParaRPr sz="1800"/>
          </a:p>
          <a:p>
            <a:pPr indent="-342900" lvl="0" marL="457200" rtl="0" algn="l">
              <a:lnSpc>
                <a:spcPct val="115000"/>
              </a:lnSpc>
              <a:spcBef>
                <a:spcPts val="0"/>
              </a:spcBef>
              <a:spcAft>
                <a:spcPts val="0"/>
              </a:spcAft>
              <a:buSzPts val="1800"/>
              <a:buChar char="●"/>
            </a:pPr>
            <a:r>
              <a:rPr lang="en-GB" sz="1800"/>
              <a:t>Perfect for real-time applications (chat, gaming)</a:t>
            </a:r>
            <a:endParaRPr sz="1800"/>
          </a:p>
        </p:txBody>
      </p:sp>
      <p:sp>
        <p:nvSpPr>
          <p:cNvPr id="107" name="Google Shape;107;p19"/>
          <p:cNvSpPr txBox="1"/>
          <p:nvPr/>
        </p:nvSpPr>
        <p:spPr>
          <a:xfrm>
            <a:off x="7181100" y="4541000"/>
            <a:ext cx="16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accent6"/>
                </a:solidFill>
              </a:rPr>
              <a:t>Connecting Frontend &amp; Backend</a:t>
            </a:r>
            <a:endParaRPr>
              <a:solidFill>
                <a:schemeClr val="accent6"/>
              </a:solidFill>
            </a:endParaRPr>
          </a:p>
        </p:txBody>
      </p:sp>
      <p:sp>
        <p:nvSpPr>
          <p:cNvPr id="630" name="Google Shape;630;p82"/>
          <p:cNvSpPr txBox="1"/>
          <p:nvPr/>
        </p:nvSpPr>
        <p:spPr>
          <a:xfrm>
            <a:off x="570025" y="1364550"/>
            <a:ext cx="5652600" cy="328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600"/>
              <a:t>Goal:</a:t>
            </a:r>
            <a:r>
              <a:rPr lang="en-GB" sz="1600"/>
              <a:t> Make your React frontend talk to your Node.js API.</a:t>
            </a:r>
            <a:endParaRPr sz="1600"/>
          </a:p>
          <a:p>
            <a:pPr indent="0" lvl="0" marL="0" rtl="0" algn="l">
              <a:lnSpc>
                <a:spcPct val="115000"/>
              </a:lnSpc>
              <a:spcBef>
                <a:spcPts val="1200"/>
              </a:spcBef>
              <a:spcAft>
                <a:spcPts val="0"/>
              </a:spcAft>
              <a:buNone/>
            </a:pPr>
            <a:r>
              <a:rPr b="1" lang="en-GB" sz="1600"/>
              <a:t>Steps:</a:t>
            </a:r>
            <a:endParaRPr b="1" sz="1600"/>
          </a:p>
          <a:p>
            <a:pPr indent="-330200" lvl="0" marL="457200" rtl="0" algn="l">
              <a:lnSpc>
                <a:spcPct val="115000"/>
              </a:lnSpc>
              <a:spcBef>
                <a:spcPts val="1200"/>
              </a:spcBef>
              <a:spcAft>
                <a:spcPts val="0"/>
              </a:spcAft>
              <a:buSzPts val="1600"/>
              <a:buChar char="●"/>
            </a:pPr>
            <a:r>
              <a:rPr lang="en-GB" sz="1600"/>
              <a:t>In React, set API URL = Render backend URL.</a:t>
            </a:r>
            <a:br>
              <a:rPr lang="en-GB" sz="1600"/>
            </a:br>
            <a:endParaRPr sz="1600"/>
          </a:p>
          <a:p>
            <a:pPr indent="-330200" lvl="0" marL="457200" rtl="0" algn="l">
              <a:lnSpc>
                <a:spcPct val="115000"/>
              </a:lnSpc>
              <a:spcBef>
                <a:spcPts val="0"/>
              </a:spcBef>
              <a:spcAft>
                <a:spcPts val="0"/>
              </a:spcAft>
              <a:buSzPts val="1600"/>
              <a:buChar char="●"/>
            </a:pPr>
            <a:r>
              <a:rPr lang="en-GB" sz="1600"/>
              <a:t>Use fetch() or axios for API calls.</a:t>
            </a:r>
            <a:br>
              <a:rPr lang="en-GB" sz="1600"/>
            </a:br>
            <a:endParaRPr sz="1600"/>
          </a:p>
          <a:p>
            <a:pPr indent="-330200" lvl="0" marL="457200" rtl="0" algn="l">
              <a:lnSpc>
                <a:spcPct val="115000"/>
              </a:lnSpc>
              <a:spcBef>
                <a:spcPts val="0"/>
              </a:spcBef>
              <a:spcAft>
                <a:spcPts val="0"/>
              </a:spcAft>
              <a:buSzPts val="1600"/>
              <a:buChar char="●"/>
            </a:pPr>
            <a:r>
              <a:rPr lang="en-GB" sz="1600"/>
              <a:t>Add </a:t>
            </a:r>
            <a:r>
              <a:rPr b="1" lang="en-GB" sz="1600"/>
              <a:t>proxy</a:t>
            </a:r>
            <a:r>
              <a:rPr lang="en-GB" sz="1600"/>
              <a:t> in package.json during local testing.</a:t>
            </a:r>
            <a:br>
              <a:rPr lang="en-GB" sz="1600"/>
            </a:br>
            <a:endParaRPr sz="1600"/>
          </a:p>
          <a:p>
            <a:pPr indent="-330200" lvl="0" marL="457200" rtl="0" algn="l">
              <a:lnSpc>
                <a:spcPct val="115000"/>
              </a:lnSpc>
              <a:spcBef>
                <a:spcPts val="0"/>
              </a:spcBef>
              <a:spcAft>
                <a:spcPts val="0"/>
              </a:spcAft>
              <a:buSzPts val="1600"/>
              <a:buChar char="●"/>
            </a:pPr>
            <a:r>
              <a:rPr lang="en-GB" sz="1600"/>
              <a:t>After deploy, ensure </a:t>
            </a:r>
            <a:r>
              <a:rPr b="1" lang="en-GB" sz="1600"/>
              <a:t>CORS</a:t>
            </a:r>
            <a:r>
              <a:rPr lang="en-GB" sz="1600"/>
              <a:t> is enabled on backend.</a:t>
            </a:r>
            <a:br>
              <a:rPr lang="en-GB" sz="1600"/>
            </a:br>
            <a:endParaRPr sz="1600"/>
          </a:p>
        </p:txBody>
      </p:sp>
      <p:pic>
        <p:nvPicPr>
          <p:cNvPr id="631" name="Google Shape;631;p82"/>
          <p:cNvPicPr preferRelativeResize="0"/>
          <p:nvPr/>
        </p:nvPicPr>
        <p:blipFill>
          <a:blip r:embed="rId3">
            <a:alphaModFix/>
          </a:blip>
          <a:stretch>
            <a:fillRect/>
          </a:stretch>
        </p:blipFill>
        <p:spPr>
          <a:xfrm>
            <a:off x="5593300" y="1801225"/>
            <a:ext cx="3299350" cy="1855876"/>
          </a:xfrm>
          <a:prstGeom prst="rect">
            <a:avLst/>
          </a:prstGeom>
          <a:noFill/>
          <a:ln>
            <a:noFill/>
          </a:ln>
        </p:spPr>
      </p:pic>
      <p:sp>
        <p:nvSpPr>
          <p:cNvPr id="632" name="Google Shape;632;p82"/>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Best Practice &amp; Troubleshooting</a:t>
            </a:r>
            <a:endParaRPr/>
          </a:p>
        </p:txBody>
      </p:sp>
      <p:sp>
        <p:nvSpPr>
          <p:cNvPr id="638" name="Google Shape;638;p83"/>
          <p:cNvSpPr txBox="1"/>
          <p:nvPr/>
        </p:nvSpPr>
        <p:spPr>
          <a:xfrm>
            <a:off x="311700" y="1128150"/>
            <a:ext cx="6590700" cy="353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500"/>
              <a:t>Best Practices:</a:t>
            </a:r>
            <a:endParaRPr b="1" sz="1500"/>
          </a:p>
          <a:p>
            <a:pPr indent="-323850" lvl="0" marL="457200" rtl="0" algn="l">
              <a:lnSpc>
                <a:spcPct val="115000"/>
              </a:lnSpc>
              <a:spcBef>
                <a:spcPts val="1200"/>
              </a:spcBef>
              <a:spcAft>
                <a:spcPts val="0"/>
              </a:spcAft>
              <a:buSzPts val="1500"/>
              <a:buChar char="●"/>
            </a:pPr>
            <a:r>
              <a:rPr lang="en-GB" sz="1500"/>
              <a:t>Always use </a:t>
            </a:r>
            <a:r>
              <a:rPr b="1" lang="en-GB" sz="1500"/>
              <a:t>environment variables</a:t>
            </a:r>
            <a:r>
              <a:rPr lang="en-GB" sz="1500"/>
              <a:t> (not hardcoded keys).</a:t>
            </a:r>
            <a:endParaRPr sz="1500"/>
          </a:p>
          <a:p>
            <a:pPr indent="-323850" lvl="0" marL="457200" rtl="0" algn="l">
              <a:lnSpc>
                <a:spcPct val="115000"/>
              </a:lnSpc>
              <a:spcBef>
                <a:spcPts val="0"/>
              </a:spcBef>
              <a:spcAft>
                <a:spcPts val="0"/>
              </a:spcAft>
              <a:buSzPts val="1500"/>
              <a:buChar char="●"/>
            </a:pPr>
            <a:r>
              <a:rPr lang="en-GB" sz="1500"/>
              <a:t>Check </a:t>
            </a:r>
            <a:r>
              <a:rPr b="1" lang="en-GB" sz="1500"/>
              <a:t>logs</a:t>
            </a:r>
            <a:r>
              <a:rPr lang="en-GB" sz="1500"/>
              <a:t> for runtime errors.</a:t>
            </a:r>
            <a:endParaRPr sz="1500"/>
          </a:p>
          <a:p>
            <a:pPr indent="-323850" lvl="0" marL="457200" rtl="0" algn="l">
              <a:lnSpc>
                <a:spcPct val="115000"/>
              </a:lnSpc>
              <a:spcBef>
                <a:spcPts val="0"/>
              </a:spcBef>
              <a:spcAft>
                <a:spcPts val="0"/>
              </a:spcAft>
              <a:buSzPts val="1500"/>
              <a:buChar char="●"/>
            </a:pPr>
            <a:r>
              <a:rPr lang="en-GB" sz="1500"/>
              <a:t>Use </a:t>
            </a:r>
            <a:r>
              <a:rPr b="1" lang="en-GB" sz="1500"/>
              <a:t>CI/CD</a:t>
            </a:r>
            <a:r>
              <a:rPr lang="en-GB" sz="1500"/>
              <a:t> for automated deployment.</a:t>
            </a:r>
            <a:endParaRPr sz="1500"/>
          </a:p>
          <a:p>
            <a:pPr indent="-323850" lvl="0" marL="457200" rtl="0" algn="l">
              <a:lnSpc>
                <a:spcPct val="115000"/>
              </a:lnSpc>
              <a:spcBef>
                <a:spcPts val="0"/>
              </a:spcBef>
              <a:spcAft>
                <a:spcPts val="0"/>
              </a:spcAft>
              <a:buSzPts val="1500"/>
              <a:buChar char="●"/>
            </a:pPr>
            <a:r>
              <a:rPr lang="en-GB" sz="1500"/>
              <a:t>Test your API with Postman before connecting frontend.</a:t>
            </a:r>
            <a:endParaRPr sz="1500"/>
          </a:p>
          <a:p>
            <a:pPr indent="-323850" lvl="0" marL="457200" rtl="0" algn="l">
              <a:lnSpc>
                <a:spcPct val="115000"/>
              </a:lnSpc>
              <a:spcBef>
                <a:spcPts val="0"/>
              </a:spcBef>
              <a:spcAft>
                <a:spcPts val="0"/>
              </a:spcAft>
              <a:buSzPts val="1500"/>
              <a:buChar char="●"/>
            </a:pPr>
            <a:r>
              <a:rPr lang="en-GB" sz="1500"/>
              <a:t>Keep versions in sync between dev and production.</a:t>
            </a:r>
            <a:endParaRPr sz="1500"/>
          </a:p>
          <a:p>
            <a:pPr indent="0" lvl="0" marL="0" rtl="0" algn="l">
              <a:lnSpc>
                <a:spcPct val="115000"/>
              </a:lnSpc>
              <a:spcBef>
                <a:spcPts val="1200"/>
              </a:spcBef>
              <a:spcAft>
                <a:spcPts val="0"/>
              </a:spcAft>
              <a:buNone/>
            </a:pPr>
            <a:r>
              <a:rPr b="1" lang="en-GB" sz="1500"/>
              <a:t>Troubleshooting:</a:t>
            </a:r>
            <a:endParaRPr b="1" sz="1500"/>
          </a:p>
          <a:p>
            <a:pPr indent="-323850" lvl="0" marL="457200" rtl="0" algn="l">
              <a:lnSpc>
                <a:spcPct val="115000"/>
              </a:lnSpc>
              <a:spcBef>
                <a:spcPts val="1200"/>
              </a:spcBef>
              <a:spcAft>
                <a:spcPts val="0"/>
              </a:spcAft>
              <a:buSzPts val="1500"/>
              <a:buChar char="●"/>
            </a:pPr>
            <a:r>
              <a:rPr lang="en-GB" sz="1500"/>
              <a:t>“App crashed” → check logs, missing env vars, or port issues.</a:t>
            </a:r>
            <a:endParaRPr sz="1500"/>
          </a:p>
          <a:p>
            <a:pPr indent="-323850" lvl="0" marL="457200" rtl="0" algn="l">
              <a:lnSpc>
                <a:spcPct val="115000"/>
              </a:lnSpc>
              <a:spcBef>
                <a:spcPts val="0"/>
              </a:spcBef>
              <a:spcAft>
                <a:spcPts val="0"/>
              </a:spcAft>
              <a:buSzPts val="1500"/>
              <a:buChar char="●"/>
            </a:pPr>
            <a:r>
              <a:rPr lang="en-GB" sz="1500"/>
              <a:t>“CORS error” → enable cors() in Express.</a:t>
            </a:r>
            <a:endParaRPr sz="1500"/>
          </a:p>
          <a:p>
            <a:pPr indent="-323850" lvl="0" marL="457200" rtl="0" algn="l">
              <a:lnSpc>
                <a:spcPct val="115000"/>
              </a:lnSpc>
              <a:spcBef>
                <a:spcPts val="0"/>
              </a:spcBef>
              <a:spcAft>
                <a:spcPts val="0"/>
              </a:spcAft>
              <a:buSzPts val="1500"/>
              <a:buChar char="●"/>
            </a:pPr>
            <a:r>
              <a:rPr lang="en-GB" sz="1500"/>
              <a:t>“Build failed” → recheck package.json scripts and dependencies.</a:t>
            </a:r>
            <a:br>
              <a:rPr lang="en-GB" sz="1500"/>
            </a:br>
            <a:endParaRPr sz="1500"/>
          </a:p>
        </p:txBody>
      </p:sp>
      <p:pic>
        <p:nvPicPr>
          <p:cNvPr id="639" name="Google Shape;639;p83"/>
          <p:cNvPicPr preferRelativeResize="0"/>
          <p:nvPr/>
        </p:nvPicPr>
        <p:blipFill rotWithShape="1">
          <a:blip r:embed="rId3">
            <a:alphaModFix/>
          </a:blip>
          <a:srcRect b="6261" l="0" r="0" t="0"/>
          <a:stretch/>
        </p:blipFill>
        <p:spPr>
          <a:xfrm>
            <a:off x="6155075" y="1309600"/>
            <a:ext cx="2196074" cy="2201075"/>
          </a:xfrm>
          <a:prstGeom prst="rect">
            <a:avLst/>
          </a:prstGeom>
          <a:noFill/>
          <a:ln>
            <a:noFill/>
          </a:ln>
        </p:spPr>
      </p:pic>
      <p:sp>
        <p:nvSpPr>
          <p:cNvPr id="640" name="Google Shape;640;p83"/>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Exercise </a:t>
            </a:r>
            <a:endParaRPr/>
          </a:p>
        </p:txBody>
      </p:sp>
      <p:sp>
        <p:nvSpPr>
          <p:cNvPr id="646" name="Google Shape;646;p84"/>
          <p:cNvSpPr txBox="1"/>
          <p:nvPr>
            <p:ph idx="1" type="body"/>
          </p:nvPr>
        </p:nvSpPr>
        <p:spPr>
          <a:xfrm>
            <a:off x="311700" y="1152475"/>
            <a:ext cx="562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rPr>
              <a:t>🎯 </a:t>
            </a:r>
            <a:r>
              <a:rPr b="1" lang="en-GB">
                <a:solidFill>
                  <a:srgbClr val="000000"/>
                </a:solidFill>
              </a:rPr>
              <a:t>Create a simple To-Do list application with frontend , backend and database to </a:t>
            </a:r>
            <a:r>
              <a:rPr b="1" lang="en-GB">
                <a:solidFill>
                  <a:srgbClr val="000000"/>
                </a:solidFill>
              </a:rPr>
              <a:t>perform</a:t>
            </a:r>
            <a:r>
              <a:rPr b="1" lang="en-GB">
                <a:solidFill>
                  <a:srgbClr val="000000"/>
                </a:solidFill>
              </a:rPr>
              <a:t> </a:t>
            </a:r>
            <a:r>
              <a:rPr b="1" lang="en-GB">
                <a:solidFill>
                  <a:srgbClr val="000000"/>
                </a:solidFill>
              </a:rPr>
              <a:t>crud</a:t>
            </a:r>
            <a:r>
              <a:rPr b="1" lang="en-GB">
                <a:solidFill>
                  <a:srgbClr val="000000"/>
                </a:solidFill>
              </a:rPr>
              <a:t> operation .</a:t>
            </a:r>
            <a:endParaRPr b="1">
              <a:solidFill>
                <a:srgbClr val="000000"/>
              </a:solidFill>
            </a:endParaRPr>
          </a:p>
          <a:p>
            <a:pPr indent="0" lvl="0" marL="0" rtl="0" algn="l">
              <a:spcBef>
                <a:spcPts val="1200"/>
              </a:spcBef>
              <a:spcAft>
                <a:spcPts val="0"/>
              </a:spcAft>
              <a:buNone/>
            </a:pPr>
            <a:r>
              <a:rPr b="1" lang="en-GB">
                <a:solidFill>
                  <a:srgbClr val="000000"/>
                </a:solidFill>
              </a:rPr>
              <a:t>🎯 </a:t>
            </a:r>
            <a:r>
              <a:rPr b="1" lang="en-GB">
                <a:solidFill>
                  <a:srgbClr val="000000"/>
                </a:solidFill>
              </a:rPr>
              <a:t>Test the application APIs with Postman .</a:t>
            </a:r>
            <a:endParaRPr b="1">
              <a:solidFill>
                <a:srgbClr val="000000"/>
              </a:solidFill>
            </a:endParaRPr>
          </a:p>
          <a:p>
            <a:pPr indent="0" lvl="0" marL="0" rtl="0" algn="l">
              <a:spcBef>
                <a:spcPts val="1200"/>
              </a:spcBef>
              <a:spcAft>
                <a:spcPts val="0"/>
              </a:spcAft>
              <a:buNone/>
            </a:pPr>
            <a:r>
              <a:rPr b="1" lang="en-GB">
                <a:solidFill>
                  <a:srgbClr val="000000"/>
                </a:solidFill>
              </a:rPr>
              <a:t>🎯 </a:t>
            </a:r>
            <a:r>
              <a:rPr b="1" lang="en-GB">
                <a:solidFill>
                  <a:srgbClr val="000000"/>
                </a:solidFill>
              </a:rPr>
              <a:t>Deploy the application in any cloud platform .</a:t>
            </a:r>
            <a:endParaRPr b="1">
              <a:solidFill>
                <a:srgbClr val="000000"/>
              </a:solidFill>
            </a:endParaRPr>
          </a:p>
          <a:p>
            <a:pPr indent="0" lvl="0" marL="0" rtl="0" algn="l">
              <a:spcBef>
                <a:spcPts val="1200"/>
              </a:spcBef>
              <a:spcAft>
                <a:spcPts val="1200"/>
              </a:spcAft>
              <a:buNone/>
            </a:pPr>
            <a:r>
              <a:rPr b="1" lang="en-GB">
                <a:solidFill>
                  <a:srgbClr val="000000"/>
                </a:solidFill>
              </a:rPr>
              <a:t>🎯 </a:t>
            </a:r>
            <a:r>
              <a:rPr b="1" lang="en-GB">
                <a:solidFill>
                  <a:srgbClr val="000000"/>
                </a:solidFill>
              </a:rPr>
              <a:t>Explain the application to your friends and to  elders</a:t>
            </a:r>
            <a:endParaRPr b="1">
              <a:solidFill>
                <a:srgbClr val="000000"/>
              </a:solidFill>
            </a:endParaRPr>
          </a:p>
        </p:txBody>
      </p:sp>
      <p:pic>
        <p:nvPicPr>
          <p:cNvPr descr="a cartoon bear is sitting at a table with a laptop (provided by Tenor)" id="647" name="Google Shape;647;p84"/>
          <p:cNvPicPr preferRelativeResize="0"/>
          <p:nvPr/>
        </p:nvPicPr>
        <p:blipFill>
          <a:blip r:embed="rId3">
            <a:alphaModFix/>
          </a:blip>
          <a:stretch>
            <a:fillRect/>
          </a:stretch>
        </p:blipFill>
        <p:spPr>
          <a:xfrm>
            <a:off x="6088200" y="1170125"/>
            <a:ext cx="2903400" cy="2903400"/>
          </a:xfrm>
          <a:prstGeom prst="rect">
            <a:avLst/>
          </a:prstGeom>
          <a:noFill/>
          <a:ln>
            <a:noFill/>
          </a:ln>
        </p:spPr>
      </p:pic>
      <p:sp>
        <p:nvSpPr>
          <p:cNvPr id="648" name="Google Shape;648;p84"/>
          <p:cNvSpPr txBox="1"/>
          <p:nvPr/>
        </p:nvSpPr>
        <p:spPr>
          <a:xfrm>
            <a:off x="7359600" y="4630275"/>
            <a:ext cx="14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Installing NodeJS</a:t>
            </a:r>
            <a:endParaRPr>
              <a:solidFill>
                <a:srgbClr val="6AA84F"/>
              </a:solidFill>
            </a:endParaRPr>
          </a:p>
        </p:txBody>
      </p:sp>
      <p:sp>
        <p:nvSpPr>
          <p:cNvPr id="113" name="Google Shape;113;p20"/>
          <p:cNvSpPr txBox="1"/>
          <p:nvPr/>
        </p:nvSpPr>
        <p:spPr>
          <a:xfrm>
            <a:off x="427525" y="1211275"/>
            <a:ext cx="5486400" cy="301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GB" sz="1800"/>
              <a:t>Download from nodejs.org (choose LTS version)</a:t>
            </a:r>
            <a:endParaRPr sz="1800"/>
          </a:p>
          <a:p>
            <a:pPr indent="-342900" lvl="0" marL="457200" rtl="0" algn="l">
              <a:lnSpc>
                <a:spcPct val="115000"/>
              </a:lnSpc>
              <a:spcBef>
                <a:spcPts val="0"/>
              </a:spcBef>
              <a:spcAft>
                <a:spcPts val="0"/>
              </a:spcAft>
              <a:buSzPts val="1800"/>
              <a:buChar char="●"/>
            </a:pPr>
            <a:r>
              <a:rPr lang="en-GB" sz="1800"/>
              <a:t>Verify installation: node --version and npm --version</a:t>
            </a:r>
            <a:endParaRPr sz="1800"/>
          </a:p>
          <a:p>
            <a:pPr indent="-342900" lvl="0" marL="457200" rtl="0" algn="l">
              <a:lnSpc>
                <a:spcPct val="115000"/>
              </a:lnSpc>
              <a:spcBef>
                <a:spcPts val="0"/>
              </a:spcBef>
              <a:spcAft>
                <a:spcPts val="0"/>
              </a:spcAft>
              <a:buSzPts val="1800"/>
              <a:buChar char="●"/>
            </a:pPr>
            <a:r>
              <a:rPr lang="en-GB" sz="1800"/>
              <a:t>Set up development environment (VS Code recommended)</a:t>
            </a:r>
            <a:endParaRPr sz="1800"/>
          </a:p>
          <a:p>
            <a:pPr indent="-342900" lvl="0" marL="457200" rtl="0" algn="l">
              <a:lnSpc>
                <a:spcPct val="115000"/>
              </a:lnSpc>
              <a:spcBef>
                <a:spcPts val="0"/>
              </a:spcBef>
              <a:spcAft>
                <a:spcPts val="0"/>
              </a:spcAft>
              <a:buSzPts val="1800"/>
              <a:buChar char="●"/>
            </a:pPr>
            <a:r>
              <a:rPr lang="en-GB" sz="1800"/>
              <a:t>Install useful extensions: Node.js Extension Pack</a:t>
            </a:r>
            <a:endParaRPr sz="1800"/>
          </a:p>
          <a:p>
            <a:pPr indent="-342900" lvl="0" marL="457200" rtl="0" algn="l">
              <a:lnSpc>
                <a:spcPct val="115000"/>
              </a:lnSpc>
              <a:spcBef>
                <a:spcPts val="0"/>
              </a:spcBef>
              <a:spcAft>
                <a:spcPts val="0"/>
              </a:spcAft>
              <a:buSzPts val="1800"/>
              <a:buChar char="●"/>
            </a:pPr>
            <a:r>
              <a:rPr lang="en-GB" sz="1800"/>
              <a:t>Configure terminal and command line tools</a:t>
            </a:r>
            <a:endParaRPr sz="1800"/>
          </a:p>
        </p:txBody>
      </p:sp>
      <p:pic>
        <p:nvPicPr>
          <p:cNvPr descr="Node: HSS" id="114" name="Google Shape;114;p20"/>
          <p:cNvPicPr preferRelativeResize="0"/>
          <p:nvPr/>
        </p:nvPicPr>
        <p:blipFill>
          <a:blip r:embed="rId3">
            <a:alphaModFix/>
          </a:blip>
          <a:stretch>
            <a:fillRect/>
          </a:stretch>
        </p:blipFill>
        <p:spPr>
          <a:xfrm>
            <a:off x="6066325" y="1170125"/>
            <a:ext cx="2925274" cy="2149511"/>
          </a:xfrm>
          <a:prstGeom prst="rect">
            <a:avLst/>
          </a:prstGeom>
          <a:noFill/>
          <a:ln>
            <a:noFill/>
          </a:ln>
        </p:spPr>
      </p:pic>
      <p:sp>
        <p:nvSpPr>
          <p:cNvPr id="115" name="Google Shape;115;p20"/>
          <p:cNvSpPr txBox="1"/>
          <p:nvPr/>
        </p:nvSpPr>
        <p:spPr>
          <a:xfrm>
            <a:off x="7229900" y="4563325"/>
            <a:ext cx="15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6AA84F"/>
                </a:solidFill>
              </a:rPr>
              <a:t>Your first </a:t>
            </a:r>
            <a:r>
              <a:rPr lang="en-GB">
                <a:solidFill>
                  <a:srgbClr val="6AA84F"/>
                </a:solidFill>
              </a:rPr>
              <a:t>Node JS</a:t>
            </a:r>
            <a:r>
              <a:rPr lang="en-GB">
                <a:solidFill>
                  <a:srgbClr val="6AA84F"/>
                </a:solidFill>
              </a:rPr>
              <a:t> Application</a:t>
            </a:r>
            <a:endParaRPr>
              <a:solidFill>
                <a:srgbClr val="6AA84F"/>
              </a:solidFill>
            </a:endParaRPr>
          </a:p>
        </p:txBody>
      </p:sp>
      <p:sp>
        <p:nvSpPr>
          <p:cNvPr id="121" name="Google Shape;121;p21"/>
          <p:cNvSpPr txBox="1"/>
          <p:nvPr/>
        </p:nvSpPr>
        <p:spPr>
          <a:xfrm>
            <a:off x="593775" y="1211275"/>
            <a:ext cx="5201400" cy="287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t>// hello.js</a:t>
            </a:r>
            <a:endParaRPr/>
          </a:p>
          <a:p>
            <a:pPr indent="0" lvl="0" marL="0" rtl="0" algn="l">
              <a:lnSpc>
                <a:spcPct val="115000"/>
              </a:lnSpc>
              <a:spcBef>
                <a:spcPts val="0"/>
              </a:spcBef>
              <a:spcAft>
                <a:spcPts val="0"/>
              </a:spcAft>
              <a:buNone/>
            </a:pPr>
            <a:r>
              <a:rPr lang="en-GB"/>
              <a:t>console.log("Hello World from Node.js!");</a:t>
            </a:r>
            <a:endParaRPr/>
          </a:p>
          <a:p>
            <a:pPr indent="0" lvl="0" marL="0" rtl="0" algn="l">
              <a:lnSpc>
                <a:spcPct val="115000"/>
              </a:lnSpc>
              <a:spcBef>
                <a:spcPts val="0"/>
              </a:spcBef>
              <a:spcAft>
                <a:spcPts val="0"/>
              </a:spcAft>
              <a:buNone/>
            </a:pPr>
            <a:r>
              <a:rPr lang="en-GB"/>
              <a:t>// Create a simple HTTP server</a:t>
            </a:r>
            <a:endParaRPr/>
          </a:p>
          <a:p>
            <a:pPr indent="0" lvl="0" marL="0" rtl="0" algn="l">
              <a:lnSpc>
                <a:spcPct val="115000"/>
              </a:lnSpc>
              <a:spcBef>
                <a:spcPts val="0"/>
              </a:spcBef>
              <a:spcAft>
                <a:spcPts val="0"/>
              </a:spcAft>
              <a:buNone/>
            </a:pPr>
            <a:r>
              <a:rPr lang="en-GB"/>
              <a:t>const http = require('http');</a:t>
            </a:r>
            <a:endParaRPr/>
          </a:p>
          <a:p>
            <a:pPr indent="0" lvl="0" marL="0" rtl="0" algn="l">
              <a:lnSpc>
                <a:spcPct val="115000"/>
              </a:lnSpc>
              <a:spcBef>
                <a:spcPts val="0"/>
              </a:spcBef>
              <a:spcAft>
                <a:spcPts val="0"/>
              </a:spcAft>
              <a:buNone/>
            </a:pPr>
            <a:r>
              <a:rPr lang="en-GB"/>
              <a:t>const server = http.createServer((req, res) =&amp;gt; {</a:t>
            </a:r>
            <a:endParaRPr/>
          </a:p>
          <a:p>
            <a:pPr indent="0" lvl="0" marL="0" rtl="0" algn="l">
              <a:lnSpc>
                <a:spcPct val="115000"/>
              </a:lnSpc>
              <a:spcBef>
                <a:spcPts val="0"/>
              </a:spcBef>
              <a:spcAft>
                <a:spcPts val="0"/>
              </a:spcAft>
              <a:buNone/>
            </a:pPr>
            <a:r>
              <a:rPr lang="en-GB"/>
              <a:t>res.writeHead(200, {'Content-Type': 'text/plain'});</a:t>
            </a:r>
            <a:endParaRPr/>
          </a:p>
          <a:p>
            <a:pPr indent="0" lvl="0" marL="0" rtl="0" algn="l">
              <a:lnSpc>
                <a:spcPct val="115000"/>
              </a:lnSpc>
              <a:spcBef>
                <a:spcPts val="0"/>
              </a:spcBef>
              <a:spcAft>
                <a:spcPts val="0"/>
              </a:spcAft>
              <a:buNone/>
            </a:pPr>
            <a:r>
              <a:rPr lang="en-GB"/>
              <a:t>res.end('Hello World from Node.js Server!');</a:t>
            </a:r>
            <a:endParaRPr/>
          </a:p>
          <a:p>
            <a:pPr indent="0" lvl="0" marL="0" rtl="0" algn="l">
              <a:lnSpc>
                <a:spcPct val="115000"/>
              </a:lnSpc>
              <a:spcBef>
                <a:spcPts val="0"/>
              </a:spcBef>
              <a:spcAft>
                <a:spcPts val="0"/>
              </a:spcAft>
              <a:buNone/>
            </a:pPr>
            <a:r>
              <a:rPr lang="en-GB"/>
              <a:t>});</a:t>
            </a:r>
            <a:endParaRPr/>
          </a:p>
          <a:p>
            <a:pPr indent="0" lvl="0" marL="0" rtl="0" algn="l">
              <a:lnSpc>
                <a:spcPct val="115000"/>
              </a:lnSpc>
              <a:spcBef>
                <a:spcPts val="0"/>
              </a:spcBef>
              <a:spcAft>
                <a:spcPts val="0"/>
              </a:spcAft>
              <a:buNone/>
            </a:pPr>
            <a:r>
              <a:rPr lang="en-GB"/>
              <a:t>server.listen(3000, () =&amp;gt; {</a:t>
            </a:r>
            <a:endParaRPr/>
          </a:p>
          <a:p>
            <a:pPr indent="0" lvl="0" marL="0" rtl="0" algn="l">
              <a:lnSpc>
                <a:spcPct val="115000"/>
              </a:lnSpc>
              <a:spcBef>
                <a:spcPts val="0"/>
              </a:spcBef>
              <a:spcAft>
                <a:spcPts val="0"/>
              </a:spcAft>
              <a:buNone/>
            </a:pPr>
            <a:r>
              <a:rPr lang="en-GB"/>
              <a:t>console.log('Server running at http://localhost:3000/');</a:t>
            </a:r>
            <a:endParaRPr/>
          </a:p>
          <a:p>
            <a:pPr indent="0" lvl="0" marL="0" rtl="0" algn="l">
              <a:lnSpc>
                <a:spcPct val="115000"/>
              </a:lnSpc>
              <a:spcBef>
                <a:spcPts val="0"/>
              </a:spcBef>
              <a:spcAft>
                <a:spcPts val="0"/>
              </a:spcAft>
              <a:buNone/>
            </a:pPr>
            <a:r>
              <a:rPr lang="en-GB"/>
              <a:t>});</a:t>
            </a:r>
            <a:endParaRPr/>
          </a:p>
        </p:txBody>
      </p:sp>
      <p:sp>
        <p:nvSpPr>
          <p:cNvPr id="122" name="Google Shape;122;p21"/>
          <p:cNvSpPr txBox="1"/>
          <p:nvPr/>
        </p:nvSpPr>
        <p:spPr>
          <a:xfrm>
            <a:off x="593775" y="4283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t>Run with:</a:t>
            </a:r>
            <a:r>
              <a:rPr lang="en-GB"/>
              <a:t> node hello.js</a:t>
            </a:r>
            <a:endParaRPr/>
          </a:p>
        </p:txBody>
      </p:sp>
      <p:sp>
        <p:nvSpPr>
          <p:cNvPr id="123" name="Google Shape;123;p21"/>
          <p:cNvSpPr txBox="1"/>
          <p:nvPr/>
        </p:nvSpPr>
        <p:spPr>
          <a:xfrm>
            <a:off x="7140675" y="4541000"/>
            <a:ext cx="156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rPr>
              <a:t>𝐁𝐡𝐚𝐫𝐚𝐭𝐡_®️𝐢 🪶</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